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472" r:id="rId2"/>
    <p:sldId id="519" r:id="rId3"/>
    <p:sldId id="530" r:id="rId4"/>
    <p:sldId id="531" r:id="rId5"/>
    <p:sldId id="532" r:id="rId6"/>
    <p:sldId id="545" r:id="rId7"/>
    <p:sldId id="546" r:id="rId8"/>
    <p:sldId id="547" r:id="rId9"/>
    <p:sldId id="540" r:id="rId10"/>
    <p:sldId id="541" r:id="rId11"/>
    <p:sldId id="542" r:id="rId12"/>
    <p:sldId id="543" r:id="rId13"/>
    <p:sldId id="571" r:id="rId14"/>
    <p:sldId id="577" r:id="rId15"/>
    <p:sldId id="576" r:id="rId16"/>
    <p:sldId id="575" r:id="rId17"/>
    <p:sldId id="574" r:id="rId18"/>
    <p:sldId id="573" r:id="rId19"/>
    <p:sldId id="581" r:id="rId20"/>
    <p:sldId id="580" r:id="rId21"/>
    <p:sldId id="579" r:id="rId22"/>
    <p:sldId id="578" r:id="rId23"/>
    <p:sldId id="572" r:id="rId24"/>
    <p:sldId id="548" r:id="rId25"/>
    <p:sldId id="549" r:id="rId26"/>
    <p:sldId id="539" r:id="rId27"/>
    <p:sldId id="538" r:id="rId28"/>
    <p:sldId id="550" r:id="rId29"/>
    <p:sldId id="553" r:id="rId30"/>
    <p:sldId id="557" r:id="rId31"/>
    <p:sldId id="556" r:id="rId32"/>
    <p:sldId id="555" r:id="rId33"/>
    <p:sldId id="561" r:id="rId34"/>
    <p:sldId id="560" r:id="rId35"/>
    <p:sldId id="559" r:id="rId36"/>
    <p:sldId id="558" r:id="rId37"/>
    <p:sldId id="565" r:id="rId38"/>
    <p:sldId id="564" r:id="rId39"/>
    <p:sldId id="563" r:id="rId40"/>
    <p:sldId id="592" r:id="rId41"/>
    <p:sldId id="593" r:id="rId42"/>
    <p:sldId id="562" r:id="rId43"/>
    <p:sldId id="554" r:id="rId44"/>
    <p:sldId id="570" r:id="rId45"/>
    <p:sldId id="569" r:id="rId46"/>
    <p:sldId id="568" r:id="rId47"/>
    <p:sldId id="584" r:id="rId48"/>
    <p:sldId id="583" r:id="rId49"/>
    <p:sldId id="590" r:id="rId50"/>
    <p:sldId id="582" r:id="rId51"/>
    <p:sldId id="567" r:id="rId52"/>
    <p:sldId id="589" r:id="rId53"/>
    <p:sldId id="588" r:id="rId54"/>
    <p:sldId id="591" r:id="rId55"/>
    <p:sldId id="587" r:id="rId56"/>
    <p:sldId id="586" r:id="rId57"/>
    <p:sldId id="585" r:id="rId58"/>
    <p:sldId id="566" r:id="rId59"/>
    <p:sldId id="594" r:id="rId60"/>
    <p:sldId id="537" r:id="rId61"/>
    <p:sldId id="595" r:id="rId62"/>
    <p:sldId id="536" r:id="rId63"/>
    <p:sldId id="535" r:id="rId64"/>
    <p:sldId id="534" r:id="rId65"/>
    <p:sldId id="596" r:id="rId66"/>
    <p:sldId id="597" r:id="rId67"/>
    <p:sldId id="598" r:id="rId68"/>
    <p:sldId id="533" r:id="rId69"/>
    <p:sldId id="603" r:id="rId70"/>
    <p:sldId id="602" r:id="rId71"/>
    <p:sldId id="601" r:id="rId72"/>
    <p:sldId id="600" r:id="rId73"/>
    <p:sldId id="599" r:id="rId74"/>
    <p:sldId id="607" r:id="rId75"/>
    <p:sldId id="608" r:id="rId76"/>
    <p:sldId id="609" r:id="rId77"/>
    <p:sldId id="613" r:id="rId78"/>
    <p:sldId id="614" r:id="rId79"/>
    <p:sldId id="617" r:id="rId80"/>
    <p:sldId id="616" r:id="rId81"/>
    <p:sldId id="606" r:id="rId82"/>
    <p:sldId id="604" r:id="rId83"/>
    <p:sldId id="605" r:id="rId84"/>
    <p:sldId id="612" r:id="rId85"/>
    <p:sldId id="618" r:id="rId86"/>
    <p:sldId id="619" r:id="rId87"/>
    <p:sldId id="620" r:id="rId88"/>
    <p:sldId id="610" r:id="rId89"/>
    <p:sldId id="529" r:id="rId90"/>
    <p:sldId id="528" r:id="rId91"/>
    <p:sldId id="527" r:id="rId92"/>
    <p:sldId id="526" r:id="rId93"/>
    <p:sldId id="525" r:id="rId94"/>
    <p:sldId id="524" r:id="rId95"/>
    <p:sldId id="523" r:id="rId96"/>
    <p:sldId id="522" r:id="rId97"/>
    <p:sldId id="521" r:id="rId98"/>
    <p:sldId id="520" r:id="rId99"/>
    <p:sldId id="488" r:id="rId100"/>
    <p:sldId id="293" r:id="rId101"/>
    <p:sldId id="313" r:id="rId102"/>
    <p:sldId id="320" r:id="rId103"/>
    <p:sldId id="316" r:id="rId104"/>
    <p:sldId id="261" r:id="rId105"/>
    <p:sldId id="502" r:id="rId10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1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smtClean="0"/>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10/1/2015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10/1/2015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96DFF08F-DC6B-4601-B491-B0F83F6DD2DA}" type="datetimeFigureOut">
              <a:rPr lang="en-US" dirty="0"/>
              <a:t>10/1/2015</a:t>
            </a:fld>
            <a:endParaRPr lang="en-US" dirty="0"/>
          </a:p>
        </p:txBody>
      </p:sp>
      <p:sp>
        <p:nvSpPr>
          <p:cNvPr id="5" name="Footer Placeholder 4"/>
          <p:cNvSpPr>
            <a:spLocks noGrp="1"/>
          </p:cNvSpPr>
          <p:nvPr>
            <p:ph type="ftr" sz="quarter" idx="11"/>
          </p:nvPr>
        </p:nvSpPr>
        <p:spPr>
          <a:xfrm>
            <a:off x="3776135" y="6422854"/>
            <a:ext cx="4279669" cy="365125"/>
          </a:xfrm>
        </p:spPr>
        <p:txBody>
          <a:bodyPr/>
          <a:lstStyle/>
          <a:p>
            <a:endParaRPr lang="en-US" dirty="0"/>
          </a:p>
        </p:txBody>
      </p:sp>
      <p:sp>
        <p:nvSpPr>
          <p:cNvPr id="6" name="Slide Number Placeholder 5"/>
          <p:cNvSpPr>
            <a:spLocks noGrp="1"/>
          </p:cNvSpPr>
          <p:nvPr>
            <p:ph type="sldNum" sz="quarter" idx="12"/>
          </p:nvPr>
        </p:nvSpPr>
        <p:spPr>
          <a:xfrm>
            <a:off x="8073048" y="6422854"/>
            <a:ext cx="879759" cy="365125"/>
          </a:xfrm>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10/1/2015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96DFF08F-DC6B-4601-B491-B0F83F6DD2DA}" type="datetimeFigureOut">
              <a:rPr lang="en-US" dirty="0"/>
              <a:pPr/>
              <a:t>10/1/2015</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10/1/2015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10/1/2015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10/1/2015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dirty="0"/>
              <a:t>10/1/2015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10/1/2015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10/1/2015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96DFF08F-DC6B-4601-B491-B0F83F6DD2DA}" type="datetimeFigureOut">
              <a:rPr lang="en-US" dirty="0"/>
              <a:pPr/>
              <a:t>10/1/2015</a:t>
            </a:fld>
            <a:endParaRPr lang="en-US" dirty="0"/>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dirty="0"/>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4FAB73BC-B049-4115-A692-8D63A059BFB8}"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hyperlink" Target="http://www.slideshare.net/arnold7490/unit-3-java?next_slideshow=1" TargetMode="External"/><Relationship Id="rId13" Type="http://schemas.openxmlformats.org/officeDocument/2006/relationships/hyperlink" Target="http://www.slideshare.net/antonkeks/4-collections" TargetMode="External"/><Relationship Id="rId3" Type="http://schemas.openxmlformats.org/officeDocument/2006/relationships/hyperlink" Target="http://www.slideshare.net/EdurekaIN/java-class-3" TargetMode="External"/><Relationship Id="rId7" Type="http://schemas.openxmlformats.org/officeDocument/2006/relationships/hyperlink" Target="http://www.slideshare.net/arnold7490/unit-4-java" TargetMode="External"/><Relationship Id="rId12" Type="http://schemas.openxmlformats.org/officeDocument/2006/relationships/hyperlink" Target="http://www.slideshare.net/AllanHuang/java-new-evolution" TargetMode="External"/><Relationship Id="rId17" Type="http://schemas.openxmlformats.org/officeDocument/2006/relationships/hyperlink" Target="http://www.slideshare.net/caroljmcdonald/java-generics-2485138?next_slideshow=1" TargetMode="External"/><Relationship Id="rId2" Type="http://schemas.openxmlformats.org/officeDocument/2006/relationships/hyperlink" Target="https://docs.oracle.com/javase/tutorial/reallybigindex.html" TargetMode="External"/><Relationship Id="rId16" Type="http://schemas.openxmlformats.org/officeDocument/2006/relationships/hyperlink" Target="http://www.slideshare.net/shahjahan786/generics-27960064" TargetMode="External"/><Relationship Id="rId1" Type="http://schemas.openxmlformats.org/officeDocument/2006/relationships/slideLayout" Target="../slideLayouts/slideLayout2.xml"/><Relationship Id="rId6" Type="http://schemas.openxmlformats.org/officeDocument/2006/relationships/hyperlink" Target="http://www.slideshare.net/MindfireSolutions/java-garbage-collection-how-it-works?next_slideshow=1" TargetMode="External"/><Relationship Id="rId11" Type="http://schemas.openxmlformats.org/officeDocument/2006/relationships/hyperlink" Target="http://www.slideshare.net/emprovise/2-javabasics" TargetMode="External"/><Relationship Id="rId5" Type="http://schemas.openxmlformats.org/officeDocument/2006/relationships/hyperlink" Target="http://www.slideshare.net/abdurrehmanabdurrehman391/java-advancedoop" TargetMode="External"/><Relationship Id="rId15" Type="http://schemas.openxmlformats.org/officeDocument/2006/relationships/hyperlink" Target="http://www.slideshare.net/AbhishekKhune/07-java-collection" TargetMode="External"/><Relationship Id="rId10" Type="http://schemas.openxmlformats.org/officeDocument/2006/relationships/hyperlink" Target="http://www.slideshare.net/muralidhar9e/java-exception-handling-ppt" TargetMode="External"/><Relationship Id="rId4" Type="http://schemas.openxmlformats.org/officeDocument/2006/relationships/hyperlink" Target="http://www.slideshare.net/abdurrehmanabdurrehman391/variables-and-data-types-by-sir-khalid" TargetMode="External"/><Relationship Id="rId9" Type="http://schemas.openxmlformats.org/officeDocument/2006/relationships/hyperlink" Target="http://www.slideshare.net/tushardesarda/java-tutorial-3" TargetMode="External"/><Relationship Id="rId14" Type="http://schemas.openxmlformats.org/officeDocument/2006/relationships/hyperlink" Target="http://www.slideshare.net/andreaiacono/java8-39841939%20-%20Java8"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www.slideshare.net/antonkeks/10-threads" TargetMode="External"/><Relationship Id="rId2" Type="http://schemas.openxmlformats.org/officeDocument/2006/relationships/hyperlink" Target="http://www.slideshare.net/KavitaGanesan/is-66154415-kavitaganesanv2" TargetMode="External"/><Relationship Id="rId1" Type="http://schemas.openxmlformats.org/officeDocument/2006/relationships/slideLayout" Target="../slideLayouts/slideLayout2.xml"/><Relationship Id="rId5" Type="http://schemas.openxmlformats.org/officeDocument/2006/relationships/hyperlink" Target="http://www.slideshare.net/javaonkar/thread-concurrancy" TargetMode="External"/><Relationship Id="rId4" Type="http://schemas.openxmlformats.org/officeDocument/2006/relationships/hyperlink" Target="http://www.slideshare.net/BenjDelMundo/java-thread-synchronizat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
        <p:nvSpPr>
          <p:cNvPr id="3" name="TextBox 2"/>
          <p:cNvSpPr txBox="1"/>
          <p:nvPr/>
        </p:nvSpPr>
        <p:spPr>
          <a:xfrm>
            <a:off x="1472548" y="2240924"/>
            <a:ext cx="8888506" cy="1862048"/>
          </a:xfrm>
          <a:prstGeom prst="rect">
            <a:avLst/>
          </a:prstGeom>
          <a:noFill/>
        </p:spPr>
        <p:txBody>
          <a:bodyPr wrap="square" rtlCol="0">
            <a:spAutoFit/>
          </a:bodyPr>
          <a:lstStyle/>
          <a:p>
            <a:pPr algn="ctr"/>
            <a:r>
              <a:rPr lang="en-US" sz="11500" i="1" dirty="0" smtClean="0">
                <a:solidFill>
                  <a:srgbClr val="002060"/>
                </a:solidFill>
              </a:rPr>
              <a:t>Concurrency</a:t>
            </a:r>
            <a:endParaRPr lang="en-US" sz="11500" i="1" dirty="0">
              <a:solidFill>
                <a:srgbClr val="002060"/>
              </a:solidFill>
            </a:endParaRPr>
          </a:p>
        </p:txBody>
      </p:sp>
    </p:spTree>
    <p:extLst>
      <p:ext uri="{BB962C8B-B14F-4D97-AF65-F5344CB8AC3E}">
        <p14:creationId xmlns:p14="http://schemas.microsoft.com/office/powerpoint/2010/main" val="11627516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
        <p:nvSpPr>
          <p:cNvPr id="3" name="TextBox 2"/>
          <p:cNvSpPr txBox="1"/>
          <p:nvPr/>
        </p:nvSpPr>
        <p:spPr>
          <a:xfrm>
            <a:off x="618565" y="284176"/>
            <a:ext cx="9372600" cy="584775"/>
          </a:xfrm>
          <a:prstGeom prst="rect">
            <a:avLst/>
          </a:prstGeom>
          <a:noFill/>
        </p:spPr>
        <p:txBody>
          <a:bodyPr wrap="square" rtlCol="0">
            <a:spAutoFit/>
          </a:bodyPr>
          <a:lstStyle/>
          <a:p>
            <a:r>
              <a:rPr lang="en-US" sz="3200" b="1" dirty="0" smtClean="0"/>
              <a:t>Creating Threads – </a:t>
            </a:r>
            <a:r>
              <a:rPr lang="en-US" sz="3200" b="1" i="1" dirty="0" smtClean="0"/>
              <a:t>by extending Thread class</a:t>
            </a:r>
            <a:endParaRPr lang="en-US" sz="3200" b="1" i="1" dirty="0"/>
          </a:p>
        </p:txBody>
      </p:sp>
      <p:sp>
        <p:nvSpPr>
          <p:cNvPr id="6" name="TextBox 5"/>
          <p:cNvSpPr txBox="1"/>
          <p:nvPr/>
        </p:nvSpPr>
        <p:spPr>
          <a:xfrm>
            <a:off x="753035" y="1331259"/>
            <a:ext cx="9991165" cy="4154984"/>
          </a:xfrm>
          <a:prstGeom prst="rect">
            <a:avLst/>
          </a:prstGeom>
          <a:noFill/>
        </p:spPr>
        <p:txBody>
          <a:bodyPr wrap="square" rtlCol="0">
            <a:spAutoFit/>
          </a:bodyPr>
          <a:lstStyle/>
          <a:p>
            <a:pPr lvl="3"/>
            <a:r>
              <a:rPr lang="en-US" sz="2400" dirty="0">
                <a:solidFill>
                  <a:srgbClr val="C00000"/>
                </a:solidFill>
              </a:rPr>
              <a:t>public class </a:t>
            </a:r>
            <a:r>
              <a:rPr lang="en-US" sz="2400" dirty="0" err="1">
                <a:solidFill>
                  <a:srgbClr val="C00000"/>
                </a:solidFill>
              </a:rPr>
              <a:t>HelloThread</a:t>
            </a:r>
            <a:r>
              <a:rPr lang="en-US" sz="2400" dirty="0">
                <a:solidFill>
                  <a:srgbClr val="C00000"/>
                </a:solidFill>
              </a:rPr>
              <a:t> </a:t>
            </a:r>
            <a:r>
              <a:rPr lang="en-US" sz="2400" dirty="0">
                <a:solidFill>
                  <a:srgbClr val="FFFF00"/>
                </a:solidFill>
              </a:rPr>
              <a:t>extends Thread </a:t>
            </a:r>
            <a:r>
              <a:rPr lang="en-US" sz="2400" dirty="0">
                <a:solidFill>
                  <a:srgbClr val="C00000"/>
                </a:solidFill>
              </a:rPr>
              <a:t>{</a:t>
            </a:r>
          </a:p>
          <a:p>
            <a:pPr lvl="3"/>
            <a:endParaRPr lang="en-US" sz="2400" dirty="0">
              <a:solidFill>
                <a:srgbClr val="C00000"/>
              </a:solidFill>
            </a:endParaRPr>
          </a:p>
          <a:p>
            <a:pPr lvl="3"/>
            <a:r>
              <a:rPr lang="en-US" sz="2400" dirty="0">
                <a:solidFill>
                  <a:srgbClr val="C00000"/>
                </a:solidFill>
              </a:rPr>
              <a:t>    public void </a:t>
            </a:r>
            <a:r>
              <a:rPr lang="en-US" sz="2400" dirty="0">
                <a:solidFill>
                  <a:srgbClr val="FFFF00"/>
                </a:solidFill>
              </a:rPr>
              <a:t>run() </a:t>
            </a:r>
            <a:r>
              <a:rPr lang="en-US" sz="2400" dirty="0">
                <a:solidFill>
                  <a:srgbClr val="C00000"/>
                </a:solidFill>
              </a:rPr>
              <a:t>{</a:t>
            </a:r>
          </a:p>
          <a:p>
            <a:pPr lvl="3"/>
            <a:r>
              <a:rPr lang="en-US" sz="2400" dirty="0">
                <a:solidFill>
                  <a:srgbClr val="C00000"/>
                </a:solidFill>
              </a:rPr>
              <a:t>        </a:t>
            </a:r>
            <a:r>
              <a:rPr lang="en-US" sz="2400" dirty="0" err="1">
                <a:solidFill>
                  <a:srgbClr val="C00000"/>
                </a:solidFill>
              </a:rPr>
              <a:t>System.out.println</a:t>
            </a:r>
            <a:r>
              <a:rPr lang="en-US" sz="2400" dirty="0">
                <a:solidFill>
                  <a:srgbClr val="C00000"/>
                </a:solidFill>
              </a:rPr>
              <a:t>("Hello from a thread!");</a:t>
            </a:r>
          </a:p>
          <a:p>
            <a:pPr lvl="3"/>
            <a:r>
              <a:rPr lang="en-US" sz="2400" dirty="0">
                <a:solidFill>
                  <a:srgbClr val="C00000"/>
                </a:solidFill>
              </a:rPr>
              <a:t>    }</a:t>
            </a:r>
          </a:p>
          <a:p>
            <a:pPr lvl="3"/>
            <a:endParaRPr lang="en-US" sz="2400" dirty="0">
              <a:solidFill>
                <a:srgbClr val="C00000"/>
              </a:solidFill>
            </a:endParaRPr>
          </a:p>
          <a:p>
            <a:pPr lvl="3"/>
            <a:r>
              <a:rPr lang="en-US" sz="2400" dirty="0">
                <a:solidFill>
                  <a:srgbClr val="C00000"/>
                </a:solidFill>
              </a:rPr>
              <a:t>    public static void main(String </a:t>
            </a:r>
            <a:r>
              <a:rPr lang="en-US" sz="2400" dirty="0" err="1">
                <a:solidFill>
                  <a:srgbClr val="C00000"/>
                </a:solidFill>
              </a:rPr>
              <a:t>args</a:t>
            </a:r>
            <a:r>
              <a:rPr lang="en-US" sz="2400" dirty="0">
                <a:solidFill>
                  <a:srgbClr val="C00000"/>
                </a:solidFill>
              </a:rPr>
              <a:t>[]) {</a:t>
            </a:r>
          </a:p>
          <a:p>
            <a:pPr lvl="3"/>
            <a:r>
              <a:rPr lang="en-US" sz="2400" dirty="0">
                <a:solidFill>
                  <a:srgbClr val="C00000"/>
                </a:solidFill>
              </a:rPr>
              <a:t>        (new </a:t>
            </a:r>
            <a:r>
              <a:rPr lang="en-US" sz="2400" dirty="0" err="1">
                <a:solidFill>
                  <a:srgbClr val="C00000"/>
                </a:solidFill>
              </a:rPr>
              <a:t>HelloThread</a:t>
            </a:r>
            <a:r>
              <a:rPr lang="en-US" sz="2400" dirty="0">
                <a:solidFill>
                  <a:srgbClr val="C00000"/>
                </a:solidFill>
              </a:rPr>
              <a:t>()).start();</a:t>
            </a:r>
          </a:p>
          <a:p>
            <a:pPr lvl="3"/>
            <a:r>
              <a:rPr lang="en-US" sz="2400" dirty="0">
                <a:solidFill>
                  <a:srgbClr val="C00000"/>
                </a:solidFill>
              </a:rPr>
              <a:t>    }</a:t>
            </a:r>
          </a:p>
          <a:p>
            <a:pPr lvl="3"/>
            <a:endParaRPr lang="en-US" sz="2400" dirty="0">
              <a:solidFill>
                <a:srgbClr val="C00000"/>
              </a:solidFill>
            </a:endParaRPr>
          </a:p>
          <a:p>
            <a:pPr lvl="3"/>
            <a:r>
              <a:rPr lang="en-US" sz="2400" dirty="0">
                <a:solidFill>
                  <a:srgbClr val="C00000"/>
                </a:solidFill>
              </a:rPr>
              <a:t>}</a:t>
            </a:r>
          </a:p>
        </p:txBody>
      </p:sp>
      <p:sp>
        <p:nvSpPr>
          <p:cNvPr id="9" name="TextBox 8"/>
          <p:cNvSpPr txBox="1"/>
          <p:nvPr/>
        </p:nvSpPr>
        <p:spPr>
          <a:xfrm>
            <a:off x="618565" y="5930153"/>
            <a:ext cx="9614647" cy="461665"/>
          </a:xfrm>
          <a:prstGeom prst="rect">
            <a:avLst/>
          </a:prstGeom>
          <a:noFill/>
        </p:spPr>
        <p:txBody>
          <a:bodyPr wrap="square" rtlCol="0">
            <a:spAutoFit/>
          </a:bodyPr>
          <a:lstStyle/>
          <a:p>
            <a:r>
              <a:rPr lang="en-US" sz="2400" dirty="0" smtClean="0"/>
              <a:t>Lab18.2: </a:t>
            </a:r>
            <a:r>
              <a:rPr lang="en-US" sz="2400" dirty="0"/>
              <a:t>Creating threads using </a:t>
            </a:r>
            <a:r>
              <a:rPr lang="en-US" sz="2400" dirty="0" smtClean="0"/>
              <a:t>Thread class</a:t>
            </a:r>
            <a:endParaRPr lang="en-US" sz="2400" dirty="0"/>
          </a:p>
        </p:txBody>
      </p:sp>
    </p:spTree>
    <p:extLst>
      <p:ext uri="{BB962C8B-B14F-4D97-AF65-F5344CB8AC3E}">
        <p14:creationId xmlns:p14="http://schemas.microsoft.com/office/powerpoint/2010/main" val="20557880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 miscellaneous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1202919" y="2575775"/>
            <a:ext cx="8224416" cy="523220"/>
          </a:xfrm>
          <a:prstGeom prst="rect">
            <a:avLst/>
          </a:prstGeom>
          <a:noFill/>
        </p:spPr>
        <p:txBody>
          <a:bodyPr wrap="square" rtlCol="0">
            <a:spAutoFit/>
          </a:bodyPr>
          <a:lstStyle/>
          <a:p>
            <a:r>
              <a:rPr lang="en-US" sz="2800" b="1" dirty="0"/>
              <a:t>Type Comparison Operator </a:t>
            </a:r>
            <a:r>
              <a:rPr lang="en-US" sz="2800" b="1" dirty="0" err="1"/>
              <a:t>instanceof</a:t>
            </a:r>
            <a:endParaRPr lang="en-US" sz="2800" b="1" dirty="0"/>
          </a:p>
        </p:txBody>
      </p:sp>
      <p:sp>
        <p:nvSpPr>
          <p:cNvPr id="9" name="TextBox 8"/>
          <p:cNvSpPr txBox="1"/>
          <p:nvPr/>
        </p:nvSpPr>
        <p:spPr>
          <a:xfrm>
            <a:off x="1300766" y="3098995"/>
            <a:ext cx="9440214" cy="3198774"/>
          </a:xfrm>
          <a:prstGeom prst="rect">
            <a:avLst/>
          </a:prstGeom>
          <a:noFill/>
        </p:spPr>
        <p:txBody>
          <a:bodyPr wrap="square" rtlCol="0">
            <a:spAutoFit/>
          </a:bodyPr>
          <a:lstStyle/>
          <a:p>
            <a:endParaRPr lang="en-US" dirty="0"/>
          </a:p>
        </p:txBody>
      </p:sp>
      <p:sp>
        <p:nvSpPr>
          <p:cNvPr id="12" name="Rectangle 11"/>
          <p:cNvSpPr/>
          <p:nvPr/>
        </p:nvSpPr>
        <p:spPr>
          <a:xfrm>
            <a:off x="1202919" y="3222106"/>
            <a:ext cx="8224416" cy="3354765"/>
          </a:xfrm>
          <a:prstGeom prst="rect">
            <a:avLst/>
          </a:prstGeom>
        </p:spPr>
        <p:txBody>
          <a:bodyPr wrap="square">
            <a:spAutoFit/>
          </a:bodyPr>
          <a:lstStyle/>
          <a:p>
            <a:pPr marL="285750" indent="-285750">
              <a:buFont typeface="Arial" panose="020B0604020202020204" pitchFamily="34" charset="0"/>
              <a:buChar char="•"/>
            </a:pPr>
            <a:r>
              <a:rPr lang="en-US" sz="2000" dirty="0"/>
              <a:t>The </a:t>
            </a:r>
            <a:r>
              <a:rPr lang="en-US" sz="2000" dirty="0" err="1"/>
              <a:t>instanceof</a:t>
            </a:r>
            <a:r>
              <a:rPr lang="en-US" sz="2000" dirty="0"/>
              <a:t> operator compares an object to a specified type. </a:t>
            </a:r>
            <a:endParaRPr lang="en-US" sz="2000" dirty="0" smtClean="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smtClean="0"/>
              <a:t>You </a:t>
            </a:r>
            <a:r>
              <a:rPr lang="en-US" sz="2000" dirty="0"/>
              <a:t>can use it to test if an object is an instance of a class, an instance of a subclass, or an instance of a class that implements a particular </a:t>
            </a:r>
            <a:r>
              <a:rPr lang="en-US" sz="2000" dirty="0" smtClean="0"/>
              <a:t>interface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3200" dirty="0" smtClean="0"/>
              <a:t>Classes implementing interfaces</a:t>
            </a:r>
          </a:p>
          <a:p>
            <a:pPr marL="285750" indent="-285750">
              <a:buFont typeface="Arial" panose="020B0604020202020204" pitchFamily="34" charset="0"/>
              <a:buChar char="•"/>
            </a:pPr>
            <a:r>
              <a:rPr lang="en-US" sz="2000" dirty="0"/>
              <a:t>class </a:t>
            </a:r>
            <a:r>
              <a:rPr lang="en-US" sz="2000" dirty="0" err="1"/>
              <a:t>MyClass</a:t>
            </a:r>
            <a:r>
              <a:rPr lang="en-US" sz="2000" dirty="0"/>
              <a:t> extends </a:t>
            </a:r>
            <a:r>
              <a:rPr lang="en-US" sz="2000" dirty="0" err="1"/>
              <a:t>MySuperClass</a:t>
            </a:r>
            <a:r>
              <a:rPr lang="en-US" sz="2000" dirty="0"/>
              <a:t> implements </a:t>
            </a:r>
            <a:r>
              <a:rPr lang="en-US" sz="2000" dirty="0" err="1"/>
              <a:t>YourInterface</a:t>
            </a:r>
            <a:r>
              <a:rPr lang="en-US" sz="2000" dirty="0"/>
              <a:t> {</a:t>
            </a:r>
          </a:p>
          <a:p>
            <a:pPr marL="285750" indent="-285750">
              <a:buFont typeface="Arial" panose="020B0604020202020204" pitchFamily="34" charset="0"/>
              <a:buChar char="•"/>
            </a:pPr>
            <a:r>
              <a:rPr lang="en-US" sz="2000" dirty="0"/>
              <a:t>    // field, constructor, and</a:t>
            </a:r>
          </a:p>
          <a:p>
            <a:pPr marL="285750" indent="-285750">
              <a:buFont typeface="Arial" panose="020B0604020202020204" pitchFamily="34" charset="0"/>
              <a:buChar char="•"/>
            </a:pPr>
            <a:r>
              <a:rPr lang="en-US" sz="2000" dirty="0"/>
              <a:t>    // method declarations</a:t>
            </a:r>
          </a:p>
          <a:p>
            <a:pPr marL="285750" indent="-285750">
              <a:buFont typeface="Arial" panose="020B0604020202020204" pitchFamily="34" charset="0"/>
              <a:buChar char="•"/>
            </a:pPr>
            <a:r>
              <a:rPr lang="en-US" sz="2000" dirty="0"/>
              <a:t>}</a:t>
            </a:r>
          </a:p>
        </p:txBody>
      </p:sp>
    </p:spTree>
    <p:extLst>
      <p:ext uri="{BB962C8B-B14F-4D97-AF65-F5344CB8AC3E}">
        <p14:creationId xmlns:p14="http://schemas.microsoft.com/office/powerpoint/2010/main" val="8628804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 miscellaneous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60375" y="1792936"/>
            <a:ext cx="9994005" cy="4985980"/>
          </a:xfrm>
          <a:prstGeom prst="rect">
            <a:avLst/>
          </a:prstGeom>
          <a:noFill/>
        </p:spPr>
        <p:txBody>
          <a:bodyPr wrap="square" rtlCol="0">
            <a:spAutoFit/>
          </a:bodyPr>
          <a:lstStyle/>
          <a:p>
            <a:r>
              <a:rPr lang="en-US" sz="3200" b="1" u="sng" dirty="0" err="1" smtClean="0"/>
              <a:t>Varargs</a:t>
            </a:r>
            <a:r>
              <a:rPr lang="en-US" sz="3200" b="1" u="sng" dirty="0" smtClean="0"/>
              <a:t> – Specifying Arbitrary number of arguments</a:t>
            </a:r>
          </a:p>
          <a:p>
            <a:r>
              <a:rPr lang="en-US" dirty="0"/>
              <a:t>public Polygon </a:t>
            </a:r>
            <a:r>
              <a:rPr lang="en-US" dirty="0" err="1"/>
              <a:t>polygonFrom</a:t>
            </a:r>
            <a:r>
              <a:rPr lang="en-US" dirty="0"/>
              <a:t>(Point... corners) {</a:t>
            </a:r>
          </a:p>
          <a:p>
            <a:r>
              <a:rPr lang="en-US" dirty="0"/>
              <a:t>    </a:t>
            </a:r>
            <a:r>
              <a:rPr lang="en-US" dirty="0" err="1"/>
              <a:t>int</a:t>
            </a:r>
            <a:r>
              <a:rPr lang="en-US" dirty="0"/>
              <a:t> </a:t>
            </a:r>
            <a:r>
              <a:rPr lang="en-US" dirty="0" err="1"/>
              <a:t>numberOfSides</a:t>
            </a:r>
            <a:r>
              <a:rPr lang="en-US" dirty="0"/>
              <a:t> = </a:t>
            </a:r>
            <a:r>
              <a:rPr lang="en-US" dirty="0" err="1"/>
              <a:t>corners.length</a:t>
            </a:r>
            <a:r>
              <a:rPr lang="en-US" dirty="0"/>
              <a:t>;</a:t>
            </a:r>
          </a:p>
          <a:p>
            <a:r>
              <a:rPr lang="en-US" dirty="0"/>
              <a:t>    double squareOfSide1, lengthOfSide1;</a:t>
            </a:r>
          </a:p>
          <a:p>
            <a:r>
              <a:rPr lang="en-US" dirty="0"/>
              <a:t>    squareOfSide1 = (corners[1].x - corners[0].x)</a:t>
            </a:r>
          </a:p>
          <a:p>
            <a:r>
              <a:rPr lang="en-US" dirty="0"/>
              <a:t>                     * (corners[1].x - corners[0].x) </a:t>
            </a:r>
          </a:p>
          <a:p>
            <a:r>
              <a:rPr lang="en-US" dirty="0"/>
              <a:t>                     + (corners[1].y - corners[0].y)</a:t>
            </a:r>
          </a:p>
          <a:p>
            <a:r>
              <a:rPr lang="en-US" dirty="0"/>
              <a:t>                     * (corners[1].y - corners[0].y);</a:t>
            </a:r>
          </a:p>
          <a:p>
            <a:r>
              <a:rPr lang="en-US" dirty="0"/>
              <a:t>    lengthOfSide1 = </a:t>
            </a:r>
            <a:r>
              <a:rPr lang="en-US" dirty="0" err="1"/>
              <a:t>Math.sqrt</a:t>
            </a:r>
            <a:r>
              <a:rPr lang="en-US" dirty="0"/>
              <a:t>(squareOfSide1);</a:t>
            </a:r>
          </a:p>
          <a:p>
            <a:endParaRPr lang="en-US" dirty="0"/>
          </a:p>
          <a:p>
            <a:r>
              <a:rPr lang="en-US" dirty="0"/>
              <a:t>    // more method body code follows that creates and returns a </a:t>
            </a:r>
          </a:p>
          <a:p>
            <a:r>
              <a:rPr lang="en-US" dirty="0"/>
              <a:t>    // polygon connecting the Points</a:t>
            </a:r>
          </a:p>
          <a:p>
            <a:r>
              <a:rPr lang="en-US" dirty="0" smtClean="0"/>
              <a:t>}</a:t>
            </a:r>
          </a:p>
          <a:p>
            <a:r>
              <a:rPr lang="en-US" sz="1400" dirty="0"/>
              <a:t>You will most commonly see </a:t>
            </a:r>
            <a:r>
              <a:rPr lang="en-US" sz="1400" dirty="0" err="1"/>
              <a:t>varargs</a:t>
            </a:r>
            <a:r>
              <a:rPr lang="en-US" sz="1400" dirty="0"/>
              <a:t> with the printing methods; for example, this </a:t>
            </a:r>
            <a:r>
              <a:rPr lang="en-US" sz="1400" dirty="0" err="1"/>
              <a:t>printf</a:t>
            </a:r>
            <a:r>
              <a:rPr lang="en-US" sz="1400" dirty="0"/>
              <a:t> method:</a:t>
            </a:r>
          </a:p>
          <a:p>
            <a:endParaRPr lang="en-US" sz="1400" dirty="0"/>
          </a:p>
          <a:p>
            <a:r>
              <a:rPr lang="en-US" sz="1400" dirty="0">
                <a:solidFill>
                  <a:schemeClr val="accent6">
                    <a:lumMod val="75000"/>
                  </a:schemeClr>
                </a:solidFill>
              </a:rPr>
              <a:t>public </a:t>
            </a:r>
            <a:r>
              <a:rPr lang="en-US" sz="1400" dirty="0" err="1">
                <a:solidFill>
                  <a:schemeClr val="accent6">
                    <a:lumMod val="75000"/>
                  </a:schemeClr>
                </a:solidFill>
              </a:rPr>
              <a:t>PrintStream</a:t>
            </a:r>
            <a:r>
              <a:rPr lang="en-US" sz="1400" dirty="0">
                <a:solidFill>
                  <a:schemeClr val="accent6">
                    <a:lumMod val="75000"/>
                  </a:schemeClr>
                </a:solidFill>
              </a:rPr>
              <a:t> </a:t>
            </a:r>
            <a:r>
              <a:rPr lang="en-US" sz="1400" dirty="0" err="1">
                <a:solidFill>
                  <a:schemeClr val="accent6">
                    <a:lumMod val="75000"/>
                  </a:schemeClr>
                </a:solidFill>
              </a:rPr>
              <a:t>printf</a:t>
            </a:r>
            <a:r>
              <a:rPr lang="en-US" sz="1400" dirty="0">
                <a:solidFill>
                  <a:schemeClr val="accent6">
                    <a:lumMod val="75000"/>
                  </a:schemeClr>
                </a:solidFill>
              </a:rPr>
              <a:t>(String format, Object... </a:t>
            </a:r>
            <a:r>
              <a:rPr lang="en-US" sz="1400" dirty="0" err="1">
                <a:solidFill>
                  <a:schemeClr val="accent6">
                    <a:lumMod val="75000"/>
                  </a:schemeClr>
                </a:solidFill>
              </a:rPr>
              <a:t>args</a:t>
            </a:r>
            <a:r>
              <a:rPr lang="en-US" sz="1400" dirty="0">
                <a:solidFill>
                  <a:schemeClr val="accent6">
                    <a:lumMod val="75000"/>
                  </a:schemeClr>
                </a:solidFill>
              </a:rPr>
              <a:t>)</a:t>
            </a:r>
          </a:p>
          <a:p>
            <a:r>
              <a:rPr lang="en-US" sz="1400" dirty="0"/>
              <a:t>allows you to print an arbitrary number of objects. It can be called like this:</a:t>
            </a:r>
          </a:p>
          <a:p>
            <a:r>
              <a:rPr lang="en-US" sz="1400" dirty="0" err="1" smtClean="0">
                <a:solidFill>
                  <a:schemeClr val="accent6">
                    <a:lumMod val="75000"/>
                  </a:schemeClr>
                </a:solidFill>
              </a:rPr>
              <a:t>System.out.printf</a:t>
            </a:r>
            <a:r>
              <a:rPr lang="en-US" sz="1400" dirty="0">
                <a:solidFill>
                  <a:schemeClr val="accent6">
                    <a:lumMod val="75000"/>
                  </a:schemeClr>
                </a:solidFill>
              </a:rPr>
              <a:t>("%s: %d, %</a:t>
            </a:r>
            <a:r>
              <a:rPr lang="en-US" sz="1400" dirty="0" err="1">
                <a:solidFill>
                  <a:schemeClr val="accent6">
                    <a:lumMod val="75000"/>
                  </a:schemeClr>
                </a:solidFill>
              </a:rPr>
              <a:t>s%n</a:t>
            </a:r>
            <a:r>
              <a:rPr lang="en-US" sz="1400" dirty="0">
                <a:solidFill>
                  <a:schemeClr val="accent6">
                    <a:lumMod val="75000"/>
                  </a:schemeClr>
                </a:solidFill>
              </a:rPr>
              <a:t>", name, </a:t>
            </a:r>
            <a:r>
              <a:rPr lang="en-US" sz="1400" dirty="0" err="1">
                <a:solidFill>
                  <a:schemeClr val="accent6">
                    <a:lumMod val="75000"/>
                  </a:schemeClr>
                </a:solidFill>
              </a:rPr>
              <a:t>idnum</a:t>
            </a:r>
            <a:r>
              <a:rPr lang="en-US" sz="1400" dirty="0">
                <a:solidFill>
                  <a:schemeClr val="accent6">
                    <a:lumMod val="75000"/>
                  </a:schemeClr>
                </a:solidFill>
              </a:rPr>
              <a:t>, address</a:t>
            </a:r>
            <a:r>
              <a:rPr lang="en-US" sz="1400" dirty="0" smtClean="0">
                <a:solidFill>
                  <a:schemeClr val="accent6">
                    <a:lumMod val="75000"/>
                  </a:schemeClr>
                </a:solidFill>
              </a:rPr>
              <a:t>);</a:t>
            </a:r>
            <a:endParaRPr lang="en-US" sz="1400" dirty="0">
              <a:solidFill>
                <a:schemeClr val="accent6">
                  <a:lumMod val="75000"/>
                </a:schemeClr>
              </a:solidFill>
            </a:endParaRPr>
          </a:p>
        </p:txBody>
      </p:sp>
      <p:sp>
        <p:nvSpPr>
          <p:cNvPr id="9" name="TextBox 8"/>
          <p:cNvSpPr txBox="1"/>
          <p:nvPr/>
        </p:nvSpPr>
        <p:spPr>
          <a:xfrm>
            <a:off x="1300766" y="3098995"/>
            <a:ext cx="9440214" cy="3198774"/>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61401523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 miscellaneous</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60375" y="1792936"/>
            <a:ext cx="9994005" cy="1631216"/>
          </a:xfrm>
          <a:prstGeom prst="rect">
            <a:avLst/>
          </a:prstGeom>
          <a:noFill/>
        </p:spPr>
        <p:txBody>
          <a:bodyPr wrap="square" rtlCol="0">
            <a:spAutoFit/>
          </a:bodyPr>
          <a:lstStyle/>
          <a:p>
            <a:r>
              <a:rPr lang="en-US" sz="2800" u="sng" dirty="0"/>
              <a:t>Returning a Class or </a:t>
            </a:r>
            <a:r>
              <a:rPr lang="en-US" sz="2800" u="sng" dirty="0" smtClean="0"/>
              <a:t>Interface</a:t>
            </a:r>
          </a:p>
          <a:p>
            <a:pPr marL="457200" indent="-457200">
              <a:buFont typeface="Arial" panose="020B0604020202020204" pitchFamily="34" charset="0"/>
              <a:buChar char="•"/>
            </a:pPr>
            <a:r>
              <a:rPr lang="en-US" sz="2400" i="1" dirty="0"/>
              <a:t>When a method uses a class name as its return </a:t>
            </a:r>
            <a:r>
              <a:rPr lang="en-US" sz="2400" i="1" dirty="0" smtClean="0"/>
              <a:t>type </a:t>
            </a:r>
            <a:r>
              <a:rPr lang="en-US" sz="2400" i="1" dirty="0"/>
              <a:t>the class of the type of the returned object must be either a subclass of, or the exact class of, the return </a:t>
            </a:r>
            <a:r>
              <a:rPr lang="en-US" sz="2400" i="1" dirty="0" smtClean="0"/>
              <a:t>type.</a:t>
            </a:r>
            <a:endParaRPr lang="en-US" sz="2400" i="1" dirty="0"/>
          </a:p>
        </p:txBody>
      </p:sp>
      <p:pic>
        <p:nvPicPr>
          <p:cNvPr id="3" name="Picture 2"/>
          <p:cNvPicPr>
            <a:picLocks noChangeAspect="1"/>
          </p:cNvPicPr>
          <p:nvPr/>
        </p:nvPicPr>
        <p:blipFill>
          <a:blip r:embed="rId2"/>
          <a:stretch>
            <a:fillRect/>
          </a:stretch>
        </p:blipFill>
        <p:spPr>
          <a:xfrm>
            <a:off x="746974" y="4512753"/>
            <a:ext cx="2150771" cy="2253890"/>
          </a:xfrm>
          <a:prstGeom prst="rect">
            <a:avLst/>
          </a:prstGeom>
        </p:spPr>
      </p:pic>
      <p:sp>
        <p:nvSpPr>
          <p:cNvPr id="7" name="TextBox 6"/>
          <p:cNvSpPr txBox="1"/>
          <p:nvPr/>
        </p:nvSpPr>
        <p:spPr>
          <a:xfrm>
            <a:off x="3593206" y="3608818"/>
            <a:ext cx="8598794" cy="2585323"/>
          </a:xfrm>
          <a:prstGeom prst="rect">
            <a:avLst/>
          </a:prstGeom>
          <a:noFill/>
        </p:spPr>
        <p:txBody>
          <a:bodyPr wrap="square" rtlCol="0">
            <a:spAutoFit/>
          </a:bodyPr>
          <a:lstStyle/>
          <a:p>
            <a:r>
              <a:rPr lang="en-US" dirty="0" smtClean="0">
                <a:solidFill>
                  <a:schemeClr val="accent6">
                    <a:lumMod val="75000"/>
                  </a:schemeClr>
                </a:solidFill>
              </a:rPr>
              <a:t>public Number </a:t>
            </a:r>
            <a:r>
              <a:rPr lang="en-US" dirty="0" err="1" smtClean="0">
                <a:solidFill>
                  <a:schemeClr val="accent6">
                    <a:lumMod val="75000"/>
                  </a:schemeClr>
                </a:solidFill>
              </a:rPr>
              <a:t>returnANumber</a:t>
            </a:r>
            <a:r>
              <a:rPr lang="en-US" dirty="0" smtClean="0">
                <a:solidFill>
                  <a:schemeClr val="accent6">
                    <a:lumMod val="75000"/>
                  </a:schemeClr>
                </a:solidFill>
              </a:rPr>
              <a:t>() {</a:t>
            </a:r>
          </a:p>
          <a:p>
            <a:r>
              <a:rPr lang="en-US" dirty="0" smtClean="0">
                <a:solidFill>
                  <a:schemeClr val="accent6">
                    <a:lumMod val="75000"/>
                  </a:schemeClr>
                </a:solidFill>
              </a:rPr>
              <a:t>    ...</a:t>
            </a:r>
          </a:p>
          <a:p>
            <a:r>
              <a:rPr lang="en-US" dirty="0" smtClean="0">
                <a:solidFill>
                  <a:schemeClr val="accent6">
                    <a:lumMod val="75000"/>
                  </a:schemeClr>
                </a:solidFill>
              </a:rPr>
              <a:t>}</a:t>
            </a:r>
          </a:p>
          <a:p>
            <a:endParaRPr lang="en-US" dirty="0"/>
          </a:p>
          <a:p>
            <a:r>
              <a:rPr lang="en-US" dirty="0"/>
              <a:t>The </a:t>
            </a:r>
            <a:r>
              <a:rPr lang="en-US" dirty="0" err="1"/>
              <a:t>returnANumber</a:t>
            </a:r>
            <a:r>
              <a:rPr lang="en-US" dirty="0"/>
              <a:t> method can return an </a:t>
            </a:r>
            <a:r>
              <a:rPr lang="en-US" dirty="0" err="1"/>
              <a:t>ImaginaryNumber</a:t>
            </a:r>
            <a:r>
              <a:rPr lang="en-US" dirty="0"/>
              <a:t> but not an Object. </a:t>
            </a:r>
            <a:r>
              <a:rPr lang="en-US" dirty="0" err="1"/>
              <a:t>ImaginaryNumber</a:t>
            </a:r>
            <a:r>
              <a:rPr lang="en-US" dirty="0"/>
              <a:t> is a Number because it's a subclass of Number. However, an Object is not necessarily a Number — it could be a String or another type</a:t>
            </a:r>
            <a:endParaRPr lang="en-US" dirty="0" smtClean="0"/>
          </a:p>
          <a:p>
            <a:endParaRPr lang="en-US" dirty="0"/>
          </a:p>
          <a:p>
            <a:endParaRPr lang="en-US" dirty="0"/>
          </a:p>
        </p:txBody>
      </p:sp>
    </p:spTree>
    <p:extLst>
      <p:ext uri="{BB962C8B-B14F-4D97-AF65-F5344CB8AC3E}">
        <p14:creationId xmlns:p14="http://schemas.microsoft.com/office/powerpoint/2010/main" val="127190660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java</a:t>
            </a:r>
            <a:endParaRPr lang="en-US" dirty="0"/>
          </a:p>
        </p:txBody>
      </p:sp>
      <p:sp>
        <p:nvSpPr>
          <p:cNvPr id="6" name="TextBox 5"/>
          <p:cNvSpPr txBox="1"/>
          <p:nvPr/>
        </p:nvSpPr>
        <p:spPr>
          <a:xfrm>
            <a:off x="746975" y="2099256"/>
            <a:ext cx="6645498" cy="646331"/>
          </a:xfrm>
          <a:prstGeom prst="rect">
            <a:avLst/>
          </a:prstGeom>
          <a:noFill/>
        </p:spPr>
        <p:txBody>
          <a:bodyPr wrap="square" rtlCol="0">
            <a:spAutoFit/>
          </a:bodyPr>
          <a:lstStyle/>
          <a:p>
            <a:endParaRPr lang="en-US" b="1" dirty="0" smtClean="0"/>
          </a:p>
          <a:p>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460375" y="437262"/>
            <a:ext cx="9994005" cy="4401205"/>
          </a:xfrm>
          <a:prstGeom prst="rect">
            <a:avLst/>
          </a:prstGeom>
          <a:noFill/>
        </p:spPr>
        <p:txBody>
          <a:bodyPr wrap="square" rtlCol="0">
            <a:spAutoFit/>
          </a:bodyPr>
          <a:lstStyle/>
          <a:p>
            <a:r>
              <a:rPr lang="en-US" sz="2800" dirty="0" smtClean="0">
                <a:solidFill>
                  <a:schemeClr val="accent6">
                    <a:lumMod val="75000"/>
                  </a:schemeClr>
                </a:solidFill>
              </a:rPr>
              <a:t>Garbage collection</a:t>
            </a:r>
          </a:p>
          <a:p>
            <a:r>
              <a:rPr lang="en-US" sz="2800" dirty="0" smtClean="0">
                <a:solidFill>
                  <a:schemeClr val="accent6">
                    <a:lumMod val="75000"/>
                  </a:schemeClr>
                </a:solidFill>
              </a:rPr>
              <a:t>JDBC</a:t>
            </a:r>
          </a:p>
          <a:p>
            <a:r>
              <a:rPr lang="en-US" sz="2800" dirty="0" smtClean="0">
                <a:solidFill>
                  <a:schemeClr val="accent6">
                    <a:lumMod val="75000"/>
                  </a:schemeClr>
                </a:solidFill>
              </a:rPr>
              <a:t>Lambda expressions</a:t>
            </a:r>
          </a:p>
          <a:p>
            <a:r>
              <a:rPr lang="en-US" sz="2800" dirty="0" smtClean="0">
                <a:solidFill>
                  <a:schemeClr val="accent6">
                    <a:lumMod val="75000"/>
                  </a:schemeClr>
                </a:solidFill>
              </a:rPr>
              <a:t>Annotations</a:t>
            </a:r>
          </a:p>
          <a:p>
            <a:r>
              <a:rPr lang="en-US" sz="2800" dirty="0" smtClean="0">
                <a:solidFill>
                  <a:schemeClr val="accent6">
                    <a:lumMod val="75000"/>
                  </a:schemeClr>
                </a:solidFill>
              </a:rPr>
              <a:t>Aggregate operations on collection using </a:t>
            </a:r>
            <a:r>
              <a:rPr lang="en-US" sz="2800" dirty="0" err="1" smtClean="0">
                <a:solidFill>
                  <a:schemeClr val="accent6">
                    <a:lumMod val="75000"/>
                  </a:schemeClr>
                </a:solidFill>
              </a:rPr>
              <a:t>Lambarda</a:t>
            </a:r>
            <a:r>
              <a:rPr lang="en-US" sz="2800" dirty="0" smtClean="0">
                <a:solidFill>
                  <a:schemeClr val="accent6">
                    <a:lumMod val="75000"/>
                  </a:schemeClr>
                </a:solidFill>
              </a:rPr>
              <a:t> expression.</a:t>
            </a:r>
          </a:p>
          <a:p>
            <a:r>
              <a:rPr lang="en-US" sz="2800" dirty="0" smtClean="0">
                <a:solidFill>
                  <a:schemeClr val="accent6">
                    <a:lumMod val="75000"/>
                  </a:schemeClr>
                </a:solidFill>
              </a:rPr>
              <a:t>Java streaming</a:t>
            </a:r>
          </a:p>
          <a:p>
            <a:r>
              <a:rPr lang="en-US" sz="2800" dirty="0" smtClean="0">
                <a:solidFill>
                  <a:schemeClr val="accent6">
                    <a:lumMod val="75000"/>
                  </a:schemeClr>
                </a:solidFill>
              </a:rPr>
              <a:t>Blocking queue</a:t>
            </a:r>
          </a:p>
          <a:p>
            <a:r>
              <a:rPr lang="en-US" sz="2800" dirty="0" smtClean="0">
                <a:solidFill>
                  <a:schemeClr val="accent6">
                    <a:lumMod val="75000"/>
                  </a:schemeClr>
                </a:solidFill>
              </a:rPr>
              <a:t>Aggregate operations</a:t>
            </a:r>
          </a:p>
          <a:p>
            <a:r>
              <a:rPr lang="en-US" sz="2800" dirty="0" smtClean="0">
                <a:solidFill>
                  <a:schemeClr val="accent6">
                    <a:lumMod val="75000"/>
                  </a:schemeClr>
                </a:solidFill>
              </a:rPr>
              <a:t>Autoboxing and unboxing</a:t>
            </a:r>
          </a:p>
          <a:p>
            <a:endParaRPr lang="en-US" sz="1400" dirty="0" smtClean="0">
              <a:solidFill>
                <a:schemeClr val="accent6">
                  <a:lumMod val="75000"/>
                </a:schemeClr>
              </a:solidFill>
            </a:endParaRPr>
          </a:p>
          <a:p>
            <a:endParaRPr lang="en-US" sz="1400" dirty="0">
              <a:solidFill>
                <a:schemeClr val="accent6">
                  <a:lumMod val="75000"/>
                </a:schemeClr>
              </a:solidFill>
            </a:endParaRPr>
          </a:p>
        </p:txBody>
      </p:sp>
      <p:sp>
        <p:nvSpPr>
          <p:cNvPr id="9" name="TextBox 8"/>
          <p:cNvSpPr txBox="1"/>
          <p:nvPr/>
        </p:nvSpPr>
        <p:spPr>
          <a:xfrm>
            <a:off x="1300766" y="3098995"/>
            <a:ext cx="9440214" cy="3198774"/>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54555471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5262" y="284176"/>
            <a:ext cx="9784080" cy="4206240"/>
          </a:xfrm>
        </p:spPr>
        <p:txBody>
          <a:bodyPr>
            <a:normAutofit fontScale="25000" lnSpcReduction="20000"/>
          </a:bodyPr>
          <a:lstStyle/>
          <a:p>
            <a:r>
              <a:rPr lang="en-US" sz="7200" dirty="0">
                <a:solidFill>
                  <a:schemeClr val="bg1"/>
                </a:solidFill>
                <a:hlinkClick r:id="rId2"/>
              </a:rPr>
              <a:t>https://</a:t>
            </a:r>
            <a:r>
              <a:rPr lang="en-US" sz="7200" dirty="0" smtClean="0">
                <a:solidFill>
                  <a:schemeClr val="bg1"/>
                </a:solidFill>
                <a:hlinkClick r:id="rId2"/>
              </a:rPr>
              <a:t>docs.oracle.com/javase/tutorial/reallybigindex.html</a:t>
            </a:r>
            <a:endParaRPr lang="en-US" sz="7200" dirty="0" smtClean="0">
              <a:solidFill>
                <a:schemeClr val="bg1"/>
              </a:solidFill>
            </a:endParaRPr>
          </a:p>
          <a:p>
            <a:r>
              <a:rPr lang="en-US" sz="7200" dirty="0">
                <a:solidFill>
                  <a:schemeClr val="bg1"/>
                </a:solidFill>
                <a:hlinkClick r:id="rId3"/>
              </a:rPr>
              <a:t>http://</a:t>
            </a:r>
            <a:r>
              <a:rPr lang="en-US" sz="7200" dirty="0" smtClean="0">
                <a:solidFill>
                  <a:schemeClr val="bg1"/>
                </a:solidFill>
                <a:hlinkClick r:id="rId3"/>
              </a:rPr>
              <a:t>www.slideshare.net/EdurekaIN/java-class-3</a:t>
            </a:r>
            <a:endParaRPr lang="en-US" sz="7200" dirty="0" smtClean="0">
              <a:solidFill>
                <a:schemeClr val="bg1"/>
              </a:solidFill>
            </a:endParaRPr>
          </a:p>
          <a:p>
            <a:r>
              <a:rPr lang="en-US" sz="7200" dirty="0">
                <a:solidFill>
                  <a:schemeClr val="bg1"/>
                </a:solidFill>
                <a:hlinkClick r:id="rId4"/>
              </a:rPr>
              <a:t>http://</a:t>
            </a:r>
            <a:r>
              <a:rPr lang="en-US" sz="7200" dirty="0" smtClean="0">
                <a:solidFill>
                  <a:schemeClr val="bg1"/>
                </a:solidFill>
                <a:hlinkClick r:id="rId4"/>
              </a:rPr>
              <a:t>www.slideshare.net/abdurrehmanabdurrehman391/variables-and-data-types-by-sir-khalid</a:t>
            </a:r>
            <a:endParaRPr lang="en-US" sz="7200" dirty="0" smtClean="0">
              <a:solidFill>
                <a:schemeClr val="bg1"/>
              </a:solidFill>
            </a:endParaRPr>
          </a:p>
          <a:p>
            <a:r>
              <a:rPr lang="en-US" sz="7200" dirty="0">
                <a:solidFill>
                  <a:schemeClr val="bg1"/>
                </a:solidFill>
                <a:hlinkClick r:id="rId5"/>
              </a:rPr>
              <a:t>http://</a:t>
            </a:r>
            <a:r>
              <a:rPr lang="en-US" sz="7200" dirty="0" smtClean="0">
                <a:solidFill>
                  <a:schemeClr val="bg1"/>
                </a:solidFill>
                <a:hlinkClick r:id="rId5"/>
              </a:rPr>
              <a:t>www.slideshare.net/abdurrehmanabdurrehman391/java-advancedoop</a:t>
            </a:r>
            <a:endParaRPr lang="en-US" sz="7200" dirty="0" smtClean="0">
              <a:solidFill>
                <a:schemeClr val="bg1"/>
              </a:solidFill>
            </a:endParaRPr>
          </a:p>
          <a:p>
            <a:r>
              <a:rPr lang="en-US" sz="7200" dirty="0">
                <a:solidFill>
                  <a:schemeClr val="bg1"/>
                </a:solidFill>
                <a:hlinkClick r:id="rId6"/>
              </a:rPr>
              <a:t>http://</a:t>
            </a:r>
            <a:r>
              <a:rPr lang="en-US" sz="7200" dirty="0" smtClean="0">
                <a:solidFill>
                  <a:schemeClr val="bg1"/>
                </a:solidFill>
                <a:hlinkClick r:id="rId6"/>
              </a:rPr>
              <a:t>www.slideshare.net/MindfireSolutions/java-garbage-collection-how-it-works?next_slideshow=1</a:t>
            </a:r>
            <a:endParaRPr lang="en-US" sz="7200" dirty="0" smtClean="0">
              <a:solidFill>
                <a:schemeClr val="bg1"/>
              </a:solidFill>
            </a:endParaRPr>
          </a:p>
          <a:p>
            <a:r>
              <a:rPr lang="en-US" sz="7200" dirty="0">
                <a:solidFill>
                  <a:schemeClr val="bg1"/>
                </a:solidFill>
                <a:hlinkClick r:id="rId7"/>
              </a:rPr>
              <a:t>http://</a:t>
            </a:r>
            <a:r>
              <a:rPr lang="en-US" sz="7200" dirty="0" smtClean="0">
                <a:solidFill>
                  <a:schemeClr val="bg1"/>
                </a:solidFill>
                <a:hlinkClick r:id="rId7"/>
              </a:rPr>
              <a:t>www.slideshare.net/arnold7490/unit-4-java</a:t>
            </a:r>
            <a:endParaRPr lang="en-US" sz="7200" dirty="0" smtClean="0">
              <a:solidFill>
                <a:schemeClr val="bg1"/>
              </a:solidFill>
            </a:endParaRPr>
          </a:p>
          <a:p>
            <a:r>
              <a:rPr lang="en-US" sz="7200" dirty="0">
                <a:solidFill>
                  <a:schemeClr val="bg1"/>
                </a:solidFill>
                <a:hlinkClick r:id="rId8"/>
              </a:rPr>
              <a:t>http://</a:t>
            </a:r>
            <a:r>
              <a:rPr lang="en-US" sz="7200" dirty="0" smtClean="0">
                <a:solidFill>
                  <a:schemeClr val="bg1"/>
                </a:solidFill>
                <a:hlinkClick r:id="rId8"/>
              </a:rPr>
              <a:t>www.slideshare.net/arnold7490/unit-3-java?next_slideshow=1</a:t>
            </a:r>
            <a:endParaRPr lang="en-US" sz="7200" dirty="0" smtClean="0">
              <a:solidFill>
                <a:schemeClr val="bg1"/>
              </a:solidFill>
            </a:endParaRPr>
          </a:p>
          <a:p>
            <a:r>
              <a:rPr lang="en-US" sz="7200" dirty="0">
                <a:solidFill>
                  <a:schemeClr val="bg1"/>
                </a:solidFill>
                <a:hlinkClick r:id="rId9"/>
              </a:rPr>
              <a:t>http://</a:t>
            </a:r>
            <a:r>
              <a:rPr lang="en-US" sz="7200" dirty="0" smtClean="0">
                <a:solidFill>
                  <a:schemeClr val="bg1"/>
                </a:solidFill>
                <a:hlinkClick r:id="rId9"/>
              </a:rPr>
              <a:t>www.slideshare.net/tushardesarda/java-tutorial-3</a:t>
            </a:r>
            <a:endParaRPr lang="en-US" sz="7200" dirty="0" smtClean="0">
              <a:solidFill>
                <a:schemeClr val="bg1"/>
              </a:solidFill>
            </a:endParaRPr>
          </a:p>
          <a:p>
            <a:r>
              <a:rPr lang="en-US" sz="7200" dirty="0">
                <a:solidFill>
                  <a:schemeClr val="bg1"/>
                </a:solidFill>
                <a:hlinkClick r:id="rId10"/>
              </a:rPr>
              <a:t>http://</a:t>
            </a:r>
            <a:r>
              <a:rPr lang="en-US" sz="7200" dirty="0" smtClean="0">
                <a:solidFill>
                  <a:schemeClr val="bg1"/>
                </a:solidFill>
                <a:hlinkClick r:id="rId10"/>
              </a:rPr>
              <a:t>www.slideshare.net/muralidhar9e/java-exception-handling-ppt</a:t>
            </a:r>
            <a:endParaRPr lang="en-US" sz="7200" dirty="0" smtClean="0">
              <a:solidFill>
                <a:schemeClr val="bg1"/>
              </a:solidFill>
            </a:endParaRPr>
          </a:p>
          <a:p>
            <a:r>
              <a:rPr lang="en-US" sz="7200" dirty="0">
                <a:solidFill>
                  <a:schemeClr val="bg1"/>
                </a:solidFill>
                <a:hlinkClick r:id="rId11"/>
              </a:rPr>
              <a:t>http://</a:t>
            </a:r>
            <a:r>
              <a:rPr lang="en-US" sz="7200" dirty="0" smtClean="0">
                <a:solidFill>
                  <a:schemeClr val="bg1"/>
                </a:solidFill>
                <a:hlinkClick r:id="rId11"/>
              </a:rPr>
              <a:t>www.slideshare.net/emprovise/2-javabasics</a:t>
            </a:r>
            <a:endParaRPr lang="en-US" sz="7200" dirty="0" smtClean="0">
              <a:solidFill>
                <a:schemeClr val="bg1"/>
              </a:solidFill>
            </a:endParaRPr>
          </a:p>
          <a:p>
            <a:r>
              <a:rPr lang="en-US" sz="7200" dirty="0">
                <a:solidFill>
                  <a:schemeClr val="bg1"/>
                </a:solidFill>
                <a:hlinkClick r:id="rId12"/>
              </a:rPr>
              <a:t>http://</a:t>
            </a:r>
            <a:r>
              <a:rPr lang="en-US" sz="7200" dirty="0" smtClean="0">
                <a:solidFill>
                  <a:schemeClr val="bg1"/>
                </a:solidFill>
                <a:hlinkClick r:id="rId12"/>
              </a:rPr>
              <a:t>www.slideshare.net/AllanHuang/java-new-evolution</a:t>
            </a:r>
            <a:endParaRPr lang="en-US" sz="7200" dirty="0" smtClean="0">
              <a:solidFill>
                <a:schemeClr val="bg1"/>
              </a:solidFill>
            </a:endParaRPr>
          </a:p>
          <a:p>
            <a:r>
              <a:rPr lang="en-US" sz="7200" dirty="0">
                <a:solidFill>
                  <a:schemeClr val="bg1"/>
                </a:solidFill>
                <a:hlinkClick r:id="rId13"/>
              </a:rPr>
              <a:t>http://</a:t>
            </a:r>
            <a:r>
              <a:rPr lang="en-US" sz="7200" dirty="0" smtClean="0">
                <a:solidFill>
                  <a:schemeClr val="bg1"/>
                </a:solidFill>
                <a:hlinkClick r:id="rId13"/>
              </a:rPr>
              <a:t>www.slideshare.net/antonkeks/4-collections</a:t>
            </a:r>
            <a:endParaRPr lang="en-US" sz="7200" dirty="0" smtClean="0">
              <a:solidFill>
                <a:schemeClr val="bg1"/>
              </a:solidFill>
            </a:endParaRPr>
          </a:p>
          <a:p>
            <a:r>
              <a:rPr lang="en-US" sz="7200" dirty="0">
                <a:solidFill>
                  <a:schemeClr val="bg1"/>
                </a:solidFill>
                <a:hlinkClick r:id="rId14"/>
              </a:rPr>
              <a:t>http://</a:t>
            </a:r>
            <a:r>
              <a:rPr lang="en-US" sz="7200" dirty="0" smtClean="0">
                <a:solidFill>
                  <a:schemeClr val="bg1"/>
                </a:solidFill>
                <a:hlinkClick r:id="rId14"/>
              </a:rPr>
              <a:t>www.slideshare.net/andreaiacono/java8-39841939 - Java8</a:t>
            </a:r>
            <a:r>
              <a:rPr lang="en-US" sz="7200" dirty="0" smtClean="0">
                <a:solidFill>
                  <a:schemeClr val="bg1"/>
                </a:solidFill>
              </a:rPr>
              <a:t> features</a:t>
            </a:r>
          </a:p>
          <a:p>
            <a:r>
              <a:rPr lang="en-US" sz="7200" dirty="0">
                <a:solidFill>
                  <a:schemeClr val="bg1"/>
                </a:solidFill>
                <a:hlinkClick r:id="rId15"/>
              </a:rPr>
              <a:t>http://</a:t>
            </a:r>
            <a:r>
              <a:rPr lang="en-US" sz="7200" dirty="0" smtClean="0">
                <a:solidFill>
                  <a:schemeClr val="bg1"/>
                </a:solidFill>
                <a:hlinkClick r:id="rId15"/>
              </a:rPr>
              <a:t>www.slideshare.net/AbhishekKhune/07-java-collection</a:t>
            </a:r>
            <a:endParaRPr lang="en-US" sz="7200" dirty="0" smtClean="0">
              <a:solidFill>
                <a:schemeClr val="bg1"/>
              </a:solidFill>
            </a:endParaRPr>
          </a:p>
          <a:p>
            <a:r>
              <a:rPr lang="en-US" sz="7200" dirty="0">
                <a:solidFill>
                  <a:schemeClr val="bg1"/>
                </a:solidFill>
                <a:hlinkClick r:id="rId16"/>
              </a:rPr>
              <a:t>http://www.slideshare.net/shahjahan786/generics-27960064</a:t>
            </a:r>
            <a:r>
              <a:rPr lang="en-US" sz="7200" dirty="0">
                <a:solidFill>
                  <a:schemeClr val="bg1"/>
                </a:solidFill>
              </a:rPr>
              <a:t> - </a:t>
            </a:r>
            <a:r>
              <a:rPr lang="en-US" sz="7200" dirty="0" smtClean="0">
                <a:solidFill>
                  <a:schemeClr val="bg1"/>
                </a:solidFill>
              </a:rPr>
              <a:t>Generics</a:t>
            </a:r>
          </a:p>
          <a:p>
            <a:r>
              <a:rPr lang="en-US" sz="7200" dirty="0">
                <a:solidFill>
                  <a:schemeClr val="bg1"/>
                </a:solidFill>
                <a:hlinkClick r:id="rId17"/>
              </a:rPr>
              <a:t>http://</a:t>
            </a:r>
            <a:r>
              <a:rPr lang="en-US" sz="7200" dirty="0" smtClean="0">
                <a:solidFill>
                  <a:schemeClr val="bg1"/>
                </a:solidFill>
                <a:hlinkClick r:id="rId17"/>
              </a:rPr>
              <a:t>www.slideshare.net/caroljmcdonald/java-generics-2485138?next_slideshow=1</a:t>
            </a:r>
            <a:endParaRPr lang="en-US" sz="7200" dirty="0" smtClean="0">
              <a:solidFill>
                <a:schemeClr val="bg1"/>
              </a:solidFill>
            </a:endParaRPr>
          </a:p>
          <a:p>
            <a:endParaRPr lang="en-US" sz="7200" dirty="0">
              <a:solidFill>
                <a:schemeClr val="bg1"/>
              </a:solidFill>
            </a:endParaRPr>
          </a:p>
          <a:p>
            <a:endParaRPr lang="en-US" sz="7200" dirty="0" smtClean="0">
              <a:solidFill>
                <a:schemeClr val="bg1"/>
              </a:solidFill>
            </a:endParaRPr>
          </a:p>
          <a:p>
            <a:endParaRPr lang="en-US" sz="7200" dirty="0" smtClean="0">
              <a:solidFill>
                <a:schemeClr val="bg1"/>
              </a:solidFill>
            </a:endParaRPr>
          </a:p>
          <a:p>
            <a:endParaRPr lang="en-US" sz="4000" dirty="0">
              <a:solidFill>
                <a:schemeClr val="bg1"/>
              </a:solidFill>
            </a:endParaRPr>
          </a:p>
          <a:p>
            <a:endParaRPr lang="en-US" sz="4000" dirty="0" smtClean="0">
              <a:solidFill>
                <a:schemeClr val="bg1"/>
              </a:solidFill>
            </a:endParaRPr>
          </a:p>
          <a:p>
            <a:endParaRPr lang="en-US" sz="4000" dirty="0">
              <a:solidFill>
                <a:schemeClr val="bg1"/>
              </a:solidFill>
            </a:endParaRPr>
          </a:p>
          <a:p>
            <a:endParaRPr lang="en-US" sz="4000" dirty="0" smtClean="0">
              <a:solidFill>
                <a:schemeClr val="bg1"/>
              </a:solidFill>
            </a:endParaRPr>
          </a:p>
          <a:p>
            <a:endParaRPr lang="en-US" sz="4000" dirty="0">
              <a:solidFill>
                <a:schemeClr val="bg1"/>
              </a:solidFill>
            </a:endParaRPr>
          </a:p>
          <a:p>
            <a:endParaRPr lang="en-US" sz="4000" dirty="0" smtClean="0">
              <a:solidFill>
                <a:schemeClr val="bg1"/>
              </a:solidFill>
            </a:endParaRPr>
          </a:p>
          <a:p>
            <a:endParaRPr lang="en-US" sz="4000" dirty="0">
              <a:solidFill>
                <a:schemeClr val="bg1"/>
              </a:solidFill>
            </a:endParaRPr>
          </a:p>
          <a:p>
            <a:endParaRPr lang="en-US" sz="4000" dirty="0" smtClean="0">
              <a:solidFill>
                <a:schemeClr val="bg1"/>
              </a:solidFill>
            </a:endParaRPr>
          </a:p>
          <a:p>
            <a:endParaRPr lang="en-US" sz="4000" dirty="0" smtClean="0">
              <a:solidFill>
                <a:schemeClr val="bg1"/>
              </a:solidFill>
            </a:endParaRP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29068188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5262" y="284176"/>
            <a:ext cx="9784080" cy="4206240"/>
          </a:xfrm>
        </p:spPr>
        <p:txBody>
          <a:bodyPr>
            <a:normAutofit/>
          </a:bodyPr>
          <a:lstStyle/>
          <a:p>
            <a:r>
              <a:rPr lang="en-US" sz="2000" dirty="0">
                <a:solidFill>
                  <a:schemeClr val="bg1"/>
                </a:solidFill>
                <a:hlinkClick r:id="rId2"/>
              </a:rPr>
              <a:t>http://</a:t>
            </a:r>
            <a:r>
              <a:rPr lang="en-US" sz="2000" dirty="0" smtClean="0">
                <a:solidFill>
                  <a:schemeClr val="bg1"/>
                </a:solidFill>
                <a:hlinkClick r:id="rId2"/>
              </a:rPr>
              <a:t>www.slideshare.net/KavitaGanesan/is-66154415-kavitaganesanv2</a:t>
            </a:r>
            <a:r>
              <a:rPr lang="en-US" sz="2000" dirty="0" smtClean="0">
                <a:solidFill>
                  <a:schemeClr val="bg1"/>
                </a:solidFill>
              </a:rPr>
              <a:t> - Strings</a:t>
            </a:r>
          </a:p>
          <a:p>
            <a:r>
              <a:rPr lang="en-US" sz="2000" dirty="0">
                <a:solidFill>
                  <a:schemeClr val="bg1"/>
                </a:solidFill>
                <a:hlinkClick r:id="rId3"/>
              </a:rPr>
              <a:t>http://</a:t>
            </a:r>
            <a:r>
              <a:rPr lang="en-US" sz="2000" dirty="0" smtClean="0">
                <a:solidFill>
                  <a:schemeClr val="bg1"/>
                </a:solidFill>
                <a:hlinkClick r:id="rId3"/>
              </a:rPr>
              <a:t>www.slideshare.net/antonkeks/10-threads</a:t>
            </a:r>
            <a:r>
              <a:rPr lang="en-US" sz="2000" dirty="0" smtClean="0">
                <a:solidFill>
                  <a:schemeClr val="bg1"/>
                </a:solidFill>
              </a:rPr>
              <a:t> - Threads</a:t>
            </a:r>
          </a:p>
          <a:p>
            <a:r>
              <a:rPr lang="en-US" sz="2000" dirty="0">
                <a:solidFill>
                  <a:schemeClr val="bg1"/>
                </a:solidFill>
                <a:hlinkClick r:id="rId4"/>
              </a:rPr>
              <a:t>http://</a:t>
            </a:r>
            <a:r>
              <a:rPr lang="en-US" sz="2000" dirty="0" smtClean="0">
                <a:solidFill>
                  <a:schemeClr val="bg1"/>
                </a:solidFill>
                <a:hlinkClick r:id="rId4"/>
              </a:rPr>
              <a:t>www.slideshare.net/BenjDelMundo/java-thread-synchronization</a:t>
            </a:r>
            <a:r>
              <a:rPr lang="en-US" sz="2000" dirty="0" smtClean="0">
                <a:solidFill>
                  <a:schemeClr val="bg1"/>
                </a:solidFill>
              </a:rPr>
              <a:t> - Synchronization</a:t>
            </a:r>
          </a:p>
          <a:p>
            <a:r>
              <a:rPr lang="en-US" sz="2000" dirty="0">
                <a:solidFill>
                  <a:schemeClr val="bg1"/>
                </a:solidFill>
                <a:hlinkClick r:id="rId5"/>
              </a:rPr>
              <a:t>http://</a:t>
            </a:r>
            <a:r>
              <a:rPr lang="en-US" sz="2000" dirty="0" smtClean="0">
                <a:solidFill>
                  <a:schemeClr val="bg1"/>
                </a:solidFill>
                <a:hlinkClick r:id="rId5"/>
              </a:rPr>
              <a:t>www.slideshare.net/javaonkar/thread-concurrancy</a:t>
            </a:r>
            <a:r>
              <a:rPr lang="en-US" sz="2000" dirty="0" smtClean="0">
                <a:solidFill>
                  <a:schemeClr val="bg1"/>
                </a:solidFill>
              </a:rPr>
              <a:t> - Synchronization</a:t>
            </a:r>
          </a:p>
          <a:p>
            <a:endParaRPr lang="en-US" sz="2000" dirty="0" smtClean="0">
              <a:solidFill>
                <a:schemeClr val="bg1"/>
              </a:solidFill>
            </a:endParaRPr>
          </a:p>
          <a:p>
            <a:endParaRPr lang="en-US" sz="2000" dirty="0">
              <a:solidFill>
                <a:schemeClr val="bg1"/>
              </a:solidFill>
            </a:endParaRPr>
          </a:p>
          <a:p>
            <a:endParaRPr lang="en-US" sz="2000" dirty="0">
              <a:solidFill>
                <a:schemeClr val="bg1"/>
              </a:solidFill>
            </a:endParaRPr>
          </a:p>
          <a:p>
            <a:endParaRPr lang="en-US" sz="7200" dirty="0" smtClean="0">
              <a:solidFill>
                <a:schemeClr val="bg1"/>
              </a:solidFill>
            </a:endParaRPr>
          </a:p>
          <a:p>
            <a:endParaRPr lang="en-US" sz="7200" dirty="0" smtClean="0">
              <a:solidFill>
                <a:schemeClr val="bg1"/>
              </a:solidFill>
            </a:endParaRPr>
          </a:p>
          <a:p>
            <a:endParaRPr lang="en-US" sz="4000" dirty="0">
              <a:solidFill>
                <a:schemeClr val="bg1"/>
              </a:solidFill>
            </a:endParaRPr>
          </a:p>
          <a:p>
            <a:endParaRPr lang="en-US" sz="4000" dirty="0" smtClean="0">
              <a:solidFill>
                <a:schemeClr val="bg1"/>
              </a:solidFill>
            </a:endParaRPr>
          </a:p>
          <a:p>
            <a:endParaRPr lang="en-US" sz="4000" dirty="0">
              <a:solidFill>
                <a:schemeClr val="bg1"/>
              </a:solidFill>
            </a:endParaRPr>
          </a:p>
          <a:p>
            <a:endParaRPr lang="en-US" sz="4000" dirty="0" smtClean="0">
              <a:solidFill>
                <a:schemeClr val="bg1"/>
              </a:solidFill>
            </a:endParaRPr>
          </a:p>
          <a:p>
            <a:endParaRPr lang="en-US" sz="4000" dirty="0">
              <a:solidFill>
                <a:schemeClr val="bg1"/>
              </a:solidFill>
            </a:endParaRPr>
          </a:p>
          <a:p>
            <a:endParaRPr lang="en-US" sz="4000" dirty="0" smtClean="0">
              <a:solidFill>
                <a:schemeClr val="bg1"/>
              </a:solidFill>
            </a:endParaRPr>
          </a:p>
          <a:p>
            <a:endParaRPr lang="en-US" sz="4000" dirty="0">
              <a:solidFill>
                <a:schemeClr val="bg1"/>
              </a:solidFill>
            </a:endParaRPr>
          </a:p>
          <a:p>
            <a:endParaRPr lang="en-US" sz="4000" dirty="0" smtClean="0">
              <a:solidFill>
                <a:schemeClr val="bg1"/>
              </a:solidFill>
            </a:endParaRPr>
          </a:p>
          <a:p>
            <a:endParaRPr lang="en-US" sz="4000" dirty="0" smtClean="0">
              <a:solidFill>
                <a:schemeClr val="bg1"/>
              </a:solidFill>
            </a:endParaRP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9701276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
        <p:nvSpPr>
          <p:cNvPr id="3" name="TextBox 2"/>
          <p:cNvSpPr txBox="1"/>
          <p:nvPr/>
        </p:nvSpPr>
        <p:spPr>
          <a:xfrm>
            <a:off x="618565" y="284176"/>
            <a:ext cx="9372600" cy="584775"/>
          </a:xfrm>
          <a:prstGeom prst="rect">
            <a:avLst/>
          </a:prstGeom>
          <a:noFill/>
        </p:spPr>
        <p:txBody>
          <a:bodyPr wrap="square" rtlCol="0">
            <a:spAutoFit/>
          </a:bodyPr>
          <a:lstStyle/>
          <a:p>
            <a:r>
              <a:rPr lang="en-US" sz="3200" b="1" dirty="0" smtClean="0"/>
              <a:t>Threads – </a:t>
            </a:r>
            <a:r>
              <a:rPr lang="en-US" sz="3200" b="1" i="1" dirty="0" smtClean="0"/>
              <a:t>pausing execution</a:t>
            </a:r>
            <a:endParaRPr lang="en-US" sz="3200" b="1" i="1" dirty="0"/>
          </a:p>
        </p:txBody>
      </p:sp>
      <p:sp>
        <p:nvSpPr>
          <p:cNvPr id="6" name="TextBox 5"/>
          <p:cNvSpPr txBox="1"/>
          <p:nvPr/>
        </p:nvSpPr>
        <p:spPr>
          <a:xfrm>
            <a:off x="491815" y="868951"/>
            <a:ext cx="11355044" cy="4893647"/>
          </a:xfrm>
          <a:prstGeom prst="rect">
            <a:avLst/>
          </a:prstGeom>
          <a:noFill/>
        </p:spPr>
        <p:txBody>
          <a:bodyPr wrap="square" rtlCol="0">
            <a:spAutoFit/>
          </a:bodyPr>
          <a:lstStyle/>
          <a:p>
            <a:pPr lvl="3"/>
            <a:r>
              <a:rPr lang="en-US" sz="2400" dirty="0">
                <a:solidFill>
                  <a:srgbClr val="C00000"/>
                </a:solidFill>
              </a:rPr>
              <a:t>public static void main(String </a:t>
            </a:r>
            <a:r>
              <a:rPr lang="en-US" sz="2400" dirty="0" err="1">
                <a:solidFill>
                  <a:srgbClr val="C00000"/>
                </a:solidFill>
              </a:rPr>
              <a:t>args</a:t>
            </a:r>
            <a:r>
              <a:rPr lang="en-US" sz="2400" dirty="0">
                <a:solidFill>
                  <a:srgbClr val="C00000"/>
                </a:solidFill>
              </a:rPr>
              <a:t>[])</a:t>
            </a:r>
          </a:p>
          <a:p>
            <a:pPr lvl="3"/>
            <a:r>
              <a:rPr lang="en-US" sz="2400" dirty="0">
                <a:solidFill>
                  <a:srgbClr val="C00000"/>
                </a:solidFill>
              </a:rPr>
              <a:t>        </a:t>
            </a:r>
            <a:r>
              <a:rPr lang="en-US" sz="2400" dirty="0">
                <a:solidFill>
                  <a:srgbClr val="FFFF00"/>
                </a:solidFill>
              </a:rPr>
              <a:t>throws </a:t>
            </a:r>
            <a:r>
              <a:rPr lang="en-US" sz="2400" dirty="0" err="1">
                <a:solidFill>
                  <a:srgbClr val="FFFF00"/>
                </a:solidFill>
              </a:rPr>
              <a:t>InterruptedException</a:t>
            </a:r>
            <a:r>
              <a:rPr lang="en-US" sz="2400" dirty="0">
                <a:solidFill>
                  <a:srgbClr val="FFFF00"/>
                </a:solidFill>
              </a:rPr>
              <a:t> </a:t>
            </a:r>
            <a:r>
              <a:rPr lang="en-US" sz="2400" dirty="0">
                <a:solidFill>
                  <a:srgbClr val="C00000"/>
                </a:solidFill>
              </a:rPr>
              <a:t>{</a:t>
            </a:r>
          </a:p>
          <a:p>
            <a:pPr lvl="3"/>
            <a:r>
              <a:rPr lang="en-US" sz="2400" dirty="0">
                <a:solidFill>
                  <a:srgbClr val="C00000"/>
                </a:solidFill>
              </a:rPr>
              <a:t>        String </a:t>
            </a:r>
            <a:r>
              <a:rPr lang="en-US" sz="2400" dirty="0" err="1">
                <a:solidFill>
                  <a:srgbClr val="C00000"/>
                </a:solidFill>
              </a:rPr>
              <a:t>importantInfo</a:t>
            </a:r>
            <a:r>
              <a:rPr lang="en-US" sz="2400" dirty="0">
                <a:solidFill>
                  <a:srgbClr val="C00000"/>
                </a:solidFill>
              </a:rPr>
              <a:t>[] = </a:t>
            </a:r>
            <a:r>
              <a:rPr lang="en-US" sz="2400" dirty="0" smtClean="0">
                <a:solidFill>
                  <a:srgbClr val="C00000"/>
                </a:solidFill>
              </a:rPr>
              <a:t>{ </a:t>
            </a:r>
            <a:r>
              <a:rPr lang="en-US" sz="2400" dirty="0">
                <a:solidFill>
                  <a:srgbClr val="C00000"/>
                </a:solidFill>
              </a:rPr>
              <a:t>"Mares eat oats</a:t>
            </a:r>
            <a:r>
              <a:rPr lang="en-US" sz="2400" dirty="0" smtClean="0">
                <a:solidFill>
                  <a:srgbClr val="C00000"/>
                </a:solidFill>
              </a:rPr>
              <a:t>", </a:t>
            </a:r>
            <a:r>
              <a:rPr lang="en-US" sz="2400" dirty="0">
                <a:solidFill>
                  <a:srgbClr val="C00000"/>
                </a:solidFill>
              </a:rPr>
              <a:t>"Does eat oats</a:t>
            </a:r>
            <a:r>
              <a:rPr lang="en-US" sz="2400" dirty="0" smtClean="0">
                <a:solidFill>
                  <a:srgbClr val="C00000"/>
                </a:solidFill>
              </a:rPr>
              <a:t>",</a:t>
            </a:r>
          </a:p>
          <a:p>
            <a:pPr lvl="3"/>
            <a:r>
              <a:rPr lang="en-US" sz="2400" dirty="0">
                <a:solidFill>
                  <a:srgbClr val="C00000"/>
                </a:solidFill>
              </a:rPr>
              <a:t>	</a:t>
            </a:r>
            <a:r>
              <a:rPr lang="en-US" sz="2400" dirty="0" smtClean="0">
                <a:solidFill>
                  <a:srgbClr val="C00000"/>
                </a:solidFill>
              </a:rPr>
              <a:t>				"</a:t>
            </a:r>
            <a:r>
              <a:rPr lang="en-US" sz="2400" dirty="0">
                <a:solidFill>
                  <a:srgbClr val="C00000"/>
                </a:solidFill>
              </a:rPr>
              <a:t>Little lambs eat </a:t>
            </a:r>
            <a:r>
              <a:rPr lang="en-US" sz="2400" dirty="0" err="1">
                <a:solidFill>
                  <a:srgbClr val="C00000"/>
                </a:solidFill>
              </a:rPr>
              <a:t>ivy</a:t>
            </a:r>
            <a:r>
              <a:rPr lang="en-US" sz="2400" dirty="0" err="1" smtClean="0">
                <a:solidFill>
                  <a:srgbClr val="C00000"/>
                </a:solidFill>
              </a:rPr>
              <a:t>","</a:t>
            </a:r>
            <a:r>
              <a:rPr lang="en-US" sz="2400" dirty="0" err="1">
                <a:solidFill>
                  <a:srgbClr val="C00000"/>
                </a:solidFill>
              </a:rPr>
              <a:t>A</a:t>
            </a:r>
            <a:r>
              <a:rPr lang="en-US" sz="2400" dirty="0">
                <a:solidFill>
                  <a:srgbClr val="C00000"/>
                </a:solidFill>
              </a:rPr>
              <a:t> kid will eat ivy too</a:t>
            </a:r>
            <a:r>
              <a:rPr lang="en-US" sz="2400" dirty="0" smtClean="0">
                <a:solidFill>
                  <a:srgbClr val="C00000"/>
                </a:solidFill>
              </a:rPr>
              <a:t>" </a:t>
            </a:r>
            <a:r>
              <a:rPr lang="en-US" sz="2400" dirty="0">
                <a:solidFill>
                  <a:srgbClr val="C00000"/>
                </a:solidFill>
              </a:rPr>
              <a:t>};</a:t>
            </a:r>
          </a:p>
          <a:p>
            <a:pPr lvl="3"/>
            <a:r>
              <a:rPr lang="en-US" sz="2400" dirty="0" smtClean="0">
                <a:solidFill>
                  <a:srgbClr val="C00000"/>
                </a:solidFill>
              </a:rPr>
              <a:t>        </a:t>
            </a:r>
            <a:r>
              <a:rPr lang="en-US" sz="2400" dirty="0">
                <a:solidFill>
                  <a:srgbClr val="C00000"/>
                </a:solidFill>
              </a:rPr>
              <a:t>for (</a:t>
            </a:r>
            <a:r>
              <a:rPr lang="en-US" sz="2400" dirty="0" err="1">
                <a:solidFill>
                  <a:srgbClr val="C00000"/>
                </a:solidFill>
              </a:rPr>
              <a:t>int</a:t>
            </a:r>
            <a:r>
              <a:rPr lang="en-US" sz="2400" dirty="0">
                <a:solidFill>
                  <a:srgbClr val="C00000"/>
                </a:solidFill>
              </a:rPr>
              <a:t> </a:t>
            </a:r>
            <a:r>
              <a:rPr lang="en-US" sz="2400" dirty="0" err="1">
                <a:solidFill>
                  <a:srgbClr val="C00000"/>
                </a:solidFill>
              </a:rPr>
              <a:t>i</a:t>
            </a:r>
            <a:r>
              <a:rPr lang="en-US" sz="2400" dirty="0">
                <a:solidFill>
                  <a:srgbClr val="C00000"/>
                </a:solidFill>
              </a:rPr>
              <a:t> = 0;</a:t>
            </a:r>
          </a:p>
          <a:p>
            <a:pPr lvl="3"/>
            <a:r>
              <a:rPr lang="en-US" sz="2400" dirty="0">
                <a:solidFill>
                  <a:srgbClr val="C00000"/>
                </a:solidFill>
              </a:rPr>
              <a:t>             </a:t>
            </a:r>
            <a:r>
              <a:rPr lang="en-US" sz="2400" dirty="0" err="1">
                <a:solidFill>
                  <a:srgbClr val="C00000"/>
                </a:solidFill>
              </a:rPr>
              <a:t>i</a:t>
            </a:r>
            <a:r>
              <a:rPr lang="en-US" sz="2400" dirty="0">
                <a:solidFill>
                  <a:srgbClr val="C00000"/>
                </a:solidFill>
              </a:rPr>
              <a:t> &lt; </a:t>
            </a:r>
            <a:r>
              <a:rPr lang="en-US" sz="2400" dirty="0" err="1">
                <a:solidFill>
                  <a:srgbClr val="C00000"/>
                </a:solidFill>
              </a:rPr>
              <a:t>importantInfo.length</a:t>
            </a:r>
            <a:r>
              <a:rPr lang="en-US" sz="2400" dirty="0">
                <a:solidFill>
                  <a:srgbClr val="C00000"/>
                </a:solidFill>
              </a:rPr>
              <a:t>;</a:t>
            </a:r>
          </a:p>
          <a:p>
            <a:pPr lvl="3"/>
            <a:r>
              <a:rPr lang="en-US" sz="2400" dirty="0">
                <a:solidFill>
                  <a:srgbClr val="C00000"/>
                </a:solidFill>
              </a:rPr>
              <a:t>             </a:t>
            </a:r>
            <a:r>
              <a:rPr lang="en-US" sz="2400" dirty="0" err="1">
                <a:solidFill>
                  <a:srgbClr val="C00000"/>
                </a:solidFill>
              </a:rPr>
              <a:t>i</a:t>
            </a:r>
            <a:r>
              <a:rPr lang="en-US" sz="2400" dirty="0">
                <a:solidFill>
                  <a:srgbClr val="C00000"/>
                </a:solidFill>
              </a:rPr>
              <a:t>++) {</a:t>
            </a:r>
          </a:p>
          <a:p>
            <a:pPr lvl="3"/>
            <a:r>
              <a:rPr lang="en-US" sz="2400" dirty="0">
                <a:solidFill>
                  <a:srgbClr val="C00000"/>
                </a:solidFill>
              </a:rPr>
              <a:t>            //Pause for 4 seconds</a:t>
            </a:r>
          </a:p>
          <a:p>
            <a:pPr lvl="3"/>
            <a:r>
              <a:rPr lang="en-US" sz="2400" dirty="0">
                <a:solidFill>
                  <a:srgbClr val="C00000"/>
                </a:solidFill>
              </a:rPr>
              <a:t>            </a:t>
            </a:r>
            <a:r>
              <a:rPr lang="en-US" sz="2400" dirty="0" err="1">
                <a:solidFill>
                  <a:srgbClr val="FFFF00"/>
                </a:solidFill>
              </a:rPr>
              <a:t>Thread.sleep</a:t>
            </a:r>
            <a:r>
              <a:rPr lang="en-US" sz="2400" dirty="0">
                <a:solidFill>
                  <a:srgbClr val="FFFF00"/>
                </a:solidFill>
              </a:rPr>
              <a:t>(4000);</a:t>
            </a:r>
          </a:p>
          <a:p>
            <a:pPr lvl="3"/>
            <a:r>
              <a:rPr lang="en-US" sz="2400" dirty="0">
                <a:solidFill>
                  <a:srgbClr val="C00000"/>
                </a:solidFill>
              </a:rPr>
              <a:t>            //Print a message</a:t>
            </a:r>
          </a:p>
          <a:p>
            <a:pPr lvl="3"/>
            <a:r>
              <a:rPr lang="en-US" sz="2400" dirty="0">
                <a:solidFill>
                  <a:srgbClr val="C00000"/>
                </a:solidFill>
              </a:rPr>
              <a:t>            </a:t>
            </a:r>
            <a:r>
              <a:rPr lang="en-US" sz="2400" dirty="0" err="1">
                <a:solidFill>
                  <a:srgbClr val="C00000"/>
                </a:solidFill>
              </a:rPr>
              <a:t>System.out.println</a:t>
            </a:r>
            <a:r>
              <a:rPr lang="en-US" sz="2400" dirty="0">
                <a:solidFill>
                  <a:srgbClr val="C00000"/>
                </a:solidFill>
              </a:rPr>
              <a:t>(</a:t>
            </a:r>
            <a:r>
              <a:rPr lang="en-US" sz="2400" dirty="0" err="1">
                <a:solidFill>
                  <a:srgbClr val="C00000"/>
                </a:solidFill>
              </a:rPr>
              <a:t>importantInfo</a:t>
            </a:r>
            <a:r>
              <a:rPr lang="en-US" sz="2400" dirty="0">
                <a:solidFill>
                  <a:srgbClr val="C00000"/>
                </a:solidFill>
              </a:rPr>
              <a:t>[</a:t>
            </a:r>
            <a:r>
              <a:rPr lang="en-US" sz="2400" dirty="0" err="1">
                <a:solidFill>
                  <a:srgbClr val="C00000"/>
                </a:solidFill>
              </a:rPr>
              <a:t>i</a:t>
            </a:r>
            <a:r>
              <a:rPr lang="en-US" sz="2400" dirty="0">
                <a:solidFill>
                  <a:srgbClr val="C00000"/>
                </a:solidFill>
              </a:rPr>
              <a:t>]);</a:t>
            </a:r>
          </a:p>
          <a:p>
            <a:pPr lvl="3"/>
            <a:r>
              <a:rPr lang="en-US" sz="2400" dirty="0">
                <a:solidFill>
                  <a:srgbClr val="C00000"/>
                </a:solidFill>
              </a:rPr>
              <a:t>        }</a:t>
            </a:r>
          </a:p>
          <a:p>
            <a:pPr lvl="3"/>
            <a:r>
              <a:rPr lang="en-US" sz="2400" dirty="0">
                <a:solidFill>
                  <a:srgbClr val="C00000"/>
                </a:solidFill>
              </a:rPr>
              <a:t>    }</a:t>
            </a:r>
          </a:p>
        </p:txBody>
      </p:sp>
      <p:sp>
        <p:nvSpPr>
          <p:cNvPr id="9" name="TextBox 8"/>
          <p:cNvSpPr txBox="1"/>
          <p:nvPr/>
        </p:nvSpPr>
        <p:spPr>
          <a:xfrm>
            <a:off x="618565" y="5930153"/>
            <a:ext cx="9614647" cy="461665"/>
          </a:xfrm>
          <a:prstGeom prst="rect">
            <a:avLst/>
          </a:prstGeom>
          <a:noFill/>
        </p:spPr>
        <p:txBody>
          <a:bodyPr wrap="square" rtlCol="0">
            <a:spAutoFit/>
          </a:bodyPr>
          <a:lstStyle/>
          <a:p>
            <a:r>
              <a:rPr lang="en-US" sz="2400" dirty="0" smtClean="0"/>
              <a:t>Lab18.3</a:t>
            </a:r>
            <a:r>
              <a:rPr lang="en-US" sz="2400" dirty="0"/>
              <a:t>: Pausing thread execution by invoking sleep</a:t>
            </a:r>
          </a:p>
        </p:txBody>
      </p:sp>
    </p:spTree>
    <p:extLst>
      <p:ext uri="{BB962C8B-B14F-4D97-AF65-F5344CB8AC3E}">
        <p14:creationId xmlns:p14="http://schemas.microsoft.com/office/powerpoint/2010/main" val="28850829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3" name="TextBox 2"/>
          <p:cNvSpPr txBox="1"/>
          <p:nvPr/>
        </p:nvSpPr>
        <p:spPr>
          <a:xfrm>
            <a:off x="618565" y="284176"/>
            <a:ext cx="9372600" cy="584775"/>
          </a:xfrm>
          <a:prstGeom prst="rect">
            <a:avLst/>
          </a:prstGeom>
          <a:noFill/>
        </p:spPr>
        <p:txBody>
          <a:bodyPr wrap="square" rtlCol="0">
            <a:spAutoFit/>
          </a:bodyPr>
          <a:lstStyle/>
          <a:p>
            <a:r>
              <a:rPr lang="en-US" sz="3200" b="1" dirty="0" smtClean="0"/>
              <a:t>Threads – </a:t>
            </a:r>
            <a:r>
              <a:rPr lang="en-US" sz="3200" b="1" i="1" dirty="0" smtClean="0"/>
              <a:t>interrupting  thread</a:t>
            </a:r>
            <a:endParaRPr lang="en-US" sz="3200" b="1" i="1" dirty="0"/>
          </a:p>
        </p:txBody>
      </p:sp>
      <p:sp>
        <p:nvSpPr>
          <p:cNvPr id="6" name="TextBox 5"/>
          <p:cNvSpPr txBox="1"/>
          <p:nvPr/>
        </p:nvSpPr>
        <p:spPr>
          <a:xfrm>
            <a:off x="491815" y="868951"/>
            <a:ext cx="5540990" cy="3477875"/>
          </a:xfrm>
          <a:prstGeom prst="rect">
            <a:avLst/>
          </a:prstGeom>
          <a:noFill/>
        </p:spPr>
        <p:txBody>
          <a:bodyPr wrap="square" rtlCol="0">
            <a:spAutoFit/>
          </a:bodyPr>
          <a:lstStyle/>
          <a:p>
            <a:r>
              <a:rPr lang="en-US" sz="2000" dirty="0">
                <a:solidFill>
                  <a:srgbClr val="C00000"/>
                </a:solidFill>
              </a:rPr>
              <a:t>public class TestInterruptingThread1 extends Thread{  </a:t>
            </a:r>
          </a:p>
          <a:p>
            <a:r>
              <a:rPr lang="en-US" sz="2000" dirty="0">
                <a:solidFill>
                  <a:srgbClr val="C00000"/>
                </a:solidFill>
              </a:rPr>
              <a:t>	public void run(){  </a:t>
            </a:r>
          </a:p>
          <a:p>
            <a:r>
              <a:rPr lang="en-US" sz="2000" dirty="0">
                <a:solidFill>
                  <a:srgbClr val="C00000"/>
                </a:solidFill>
              </a:rPr>
              <a:t>		try{  </a:t>
            </a:r>
          </a:p>
          <a:p>
            <a:r>
              <a:rPr lang="en-US" sz="2000" dirty="0">
                <a:solidFill>
                  <a:srgbClr val="C00000"/>
                </a:solidFill>
              </a:rPr>
              <a:t>			</a:t>
            </a:r>
            <a:r>
              <a:rPr lang="en-US" sz="2000" dirty="0" err="1">
                <a:solidFill>
                  <a:srgbClr val="C00000"/>
                </a:solidFill>
              </a:rPr>
              <a:t>Thread.sleep</a:t>
            </a:r>
            <a:r>
              <a:rPr lang="en-US" sz="2000" dirty="0">
                <a:solidFill>
                  <a:srgbClr val="C00000"/>
                </a:solidFill>
              </a:rPr>
              <a:t>(1000);  </a:t>
            </a:r>
          </a:p>
          <a:p>
            <a:r>
              <a:rPr lang="en-US" sz="2000" dirty="0">
                <a:solidFill>
                  <a:srgbClr val="C00000"/>
                </a:solidFill>
              </a:rPr>
              <a:t>			</a:t>
            </a:r>
            <a:r>
              <a:rPr lang="en-US" sz="2000" dirty="0" err="1">
                <a:solidFill>
                  <a:srgbClr val="C00000"/>
                </a:solidFill>
              </a:rPr>
              <a:t>System.out.println</a:t>
            </a:r>
            <a:r>
              <a:rPr lang="en-US" sz="2000" dirty="0">
                <a:solidFill>
                  <a:srgbClr val="C00000"/>
                </a:solidFill>
              </a:rPr>
              <a:t>("task");  </a:t>
            </a:r>
          </a:p>
          <a:p>
            <a:r>
              <a:rPr lang="en-US" sz="2000" dirty="0">
                <a:solidFill>
                  <a:srgbClr val="C00000"/>
                </a:solidFill>
              </a:rPr>
              <a:t>		}catch(</a:t>
            </a:r>
            <a:r>
              <a:rPr lang="en-US" sz="2000" dirty="0" err="1">
                <a:solidFill>
                  <a:srgbClr val="FFFF00"/>
                </a:solidFill>
              </a:rPr>
              <a:t>InterruptedException</a:t>
            </a:r>
            <a:r>
              <a:rPr lang="en-US" sz="2000" dirty="0">
                <a:solidFill>
                  <a:srgbClr val="C00000"/>
                </a:solidFill>
              </a:rPr>
              <a:t> e){  </a:t>
            </a:r>
          </a:p>
          <a:p>
            <a:r>
              <a:rPr lang="en-US" sz="2000" dirty="0">
                <a:solidFill>
                  <a:srgbClr val="C00000"/>
                </a:solidFill>
              </a:rPr>
              <a:t>			throw new </a:t>
            </a:r>
            <a:r>
              <a:rPr lang="en-US" sz="2000" dirty="0" err="1">
                <a:solidFill>
                  <a:srgbClr val="C00000"/>
                </a:solidFill>
              </a:rPr>
              <a:t>RuntimeException</a:t>
            </a:r>
            <a:r>
              <a:rPr lang="en-US" sz="2000" dirty="0">
                <a:solidFill>
                  <a:srgbClr val="C00000"/>
                </a:solidFill>
              </a:rPr>
              <a:t>("Thread interrupted..."+e);  </a:t>
            </a:r>
          </a:p>
          <a:p>
            <a:r>
              <a:rPr lang="en-US" sz="2000" dirty="0">
                <a:solidFill>
                  <a:srgbClr val="C00000"/>
                </a:solidFill>
              </a:rPr>
              <a:t>		}  </a:t>
            </a:r>
          </a:p>
          <a:p>
            <a:r>
              <a:rPr lang="en-US" sz="2000" dirty="0">
                <a:solidFill>
                  <a:srgbClr val="C00000"/>
                </a:solidFill>
              </a:rPr>
              <a:t>	} </a:t>
            </a:r>
          </a:p>
        </p:txBody>
      </p:sp>
      <p:sp>
        <p:nvSpPr>
          <p:cNvPr id="9" name="TextBox 8"/>
          <p:cNvSpPr txBox="1"/>
          <p:nvPr/>
        </p:nvSpPr>
        <p:spPr>
          <a:xfrm>
            <a:off x="618565" y="6132318"/>
            <a:ext cx="9614647" cy="461665"/>
          </a:xfrm>
          <a:prstGeom prst="rect">
            <a:avLst/>
          </a:prstGeom>
          <a:noFill/>
        </p:spPr>
        <p:txBody>
          <a:bodyPr wrap="square" rtlCol="0">
            <a:spAutoFit/>
          </a:bodyPr>
          <a:lstStyle/>
          <a:p>
            <a:r>
              <a:rPr lang="en-US" sz="2400" b="1" dirty="0"/>
              <a:t>Lab18.4: Interrupting threads.:</a:t>
            </a:r>
          </a:p>
        </p:txBody>
      </p:sp>
      <p:sp>
        <p:nvSpPr>
          <p:cNvPr id="7" name="TextBox 6"/>
          <p:cNvSpPr txBox="1"/>
          <p:nvPr/>
        </p:nvSpPr>
        <p:spPr>
          <a:xfrm>
            <a:off x="6225609" y="868951"/>
            <a:ext cx="5725985" cy="2862322"/>
          </a:xfrm>
          <a:prstGeom prst="rect">
            <a:avLst/>
          </a:prstGeom>
          <a:noFill/>
        </p:spPr>
        <p:txBody>
          <a:bodyPr wrap="square" rtlCol="0">
            <a:spAutoFit/>
          </a:bodyPr>
          <a:lstStyle/>
          <a:p>
            <a:r>
              <a:rPr lang="en-US" dirty="0">
                <a:solidFill>
                  <a:srgbClr val="C00000"/>
                </a:solidFill>
              </a:rPr>
              <a:t>	public static void main(String </a:t>
            </a:r>
            <a:r>
              <a:rPr lang="en-US" dirty="0" err="1">
                <a:solidFill>
                  <a:srgbClr val="C00000"/>
                </a:solidFill>
              </a:rPr>
              <a:t>args</a:t>
            </a:r>
            <a:r>
              <a:rPr lang="en-US" dirty="0">
                <a:solidFill>
                  <a:srgbClr val="C00000"/>
                </a:solidFill>
              </a:rPr>
              <a:t>[]){  </a:t>
            </a:r>
          </a:p>
          <a:p>
            <a:r>
              <a:rPr lang="en-US" dirty="0">
                <a:solidFill>
                  <a:srgbClr val="C00000"/>
                </a:solidFill>
              </a:rPr>
              <a:t>		TestInterruptingThread1 t1=new TestInterruptingThread1();  </a:t>
            </a:r>
          </a:p>
          <a:p>
            <a:r>
              <a:rPr lang="en-US" dirty="0">
                <a:solidFill>
                  <a:srgbClr val="C00000"/>
                </a:solidFill>
              </a:rPr>
              <a:t>		t1.start();  </a:t>
            </a:r>
          </a:p>
          <a:p>
            <a:r>
              <a:rPr lang="en-US" dirty="0">
                <a:solidFill>
                  <a:srgbClr val="C00000"/>
                </a:solidFill>
              </a:rPr>
              <a:t>		try{  </a:t>
            </a:r>
          </a:p>
          <a:p>
            <a:r>
              <a:rPr lang="en-US" dirty="0">
                <a:solidFill>
                  <a:srgbClr val="C00000"/>
                </a:solidFill>
              </a:rPr>
              <a:t>			</a:t>
            </a:r>
            <a:r>
              <a:rPr lang="en-US" dirty="0">
                <a:solidFill>
                  <a:srgbClr val="FFFF00"/>
                </a:solidFill>
              </a:rPr>
              <a:t>t1.interrupt()</a:t>
            </a:r>
            <a:r>
              <a:rPr lang="en-US" dirty="0">
                <a:solidFill>
                  <a:srgbClr val="C00000"/>
                </a:solidFill>
              </a:rPr>
              <a:t>;  </a:t>
            </a:r>
          </a:p>
          <a:p>
            <a:r>
              <a:rPr lang="en-US" dirty="0">
                <a:solidFill>
                  <a:srgbClr val="C00000"/>
                </a:solidFill>
              </a:rPr>
              <a:t>		}catch(Exception e){</a:t>
            </a:r>
          </a:p>
          <a:p>
            <a:r>
              <a:rPr lang="en-US" dirty="0">
                <a:solidFill>
                  <a:srgbClr val="C00000"/>
                </a:solidFill>
              </a:rPr>
              <a:t>			</a:t>
            </a:r>
            <a:r>
              <a:rPr lang="en-US" dirty="0" err="1">
                <a:solidFill>
                  <a:srgbClr val="C00000"/>
                </a:solidFill>
              </a:rPr>
              <a:t>System.out.println</a:t>
            </a:r>
            <a:r>
              <a:rPr lang="en-US" dirty="0">
                <a:solidFill>
                  <a:srgbClr val="C00000"/>
                </a:solidFill>
              </a:rPr>
              <a:t>("Exception handled "+e);</a:t>
            </a:r>
          </a:p>
          <a:p>
            <a:r>
              <a:rPr lang="en-US" dirty="0">
                <a:solidFill>
                  <a:srgbClr val="C00000"/>
                </a:solidFill>
              </a:rPr>
              <a:t>		}  </a:t>
            </a:r>
          </a:p>
          <a:p>
            <a:r>
              <a:rPr lang="en-US" dirty="0">
                <a:solidFill>
                  <a:srgbClr val="C00000"/>
                </a:solidFill>
              </a:rPr>
              <a:t>	} </a:t>
            </a:r>
          </a:p>
        </p:txBody>
      </p:sp>
      <p:sp>
        <p:nvSpPr>
          <p:cNvPr id="10" name="TextBox 9"/>
          <p:cNvSpPr txBox="1"/>
          <p:nvPr/>
        </p:nvSpPr>
        <p:spPr>
          <a:xfrm>
            <a:off x="460375" y="4504765"/>
            <a:ext cx="1111097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If any thread is in sleeping or waiting state (i.e. sleep() or wait() is invoked), calling the interrupt() method on the thread, breaks out the sleeping or waiting state throwing </a:t>
            </a:r>
            <a:r>
              <a:rPr lang="en-US" dirty="0" err="1" smtClean="0"/>
              <a:t>InterruptedException</a:t>
            </a:r>
            <a:r>
              <a:rPr lang="en-US" dirty="0" smtClean="0"/>
              <a:t>.</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a:t>If the thread is not in the sleeping or waiting state, calling the interrupt() method performs normal </a:t>
            </a:r>
            <a:r>
              <a:rPr lang="en-US" dirty="0" err="1"/>
              <a:t>behaviour</a:t>
            </a:r>
            <a:r>
              <a:rPr lang="en-US" dirty="0"/>
              <a:t> and doesn't interrupt the thread but sets the interrupt flag to true</a:t>
            </a:r>
          </a:p>
        </p:txBody>
      </p:sp>
    </p:spTree>
    <p:extLst>
      <p:ext uri="{BB962C8B-B14F-4D97-AF65-F5344CB8AC3E}">
        <p14:creationId xmlns:p14="http://schemas.microsoft.com/office/powerpoint/2010/main" val="7196580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2"/>
          <a:stretch>
            <a:fillRect/>
          </a:stretch>
        </p:blipFill>
        <p:spPr>
          <a:xfrm>
            <a:off x="155574" y="160338"/>
            <a:ext cx="8732931" cy="6556542"/>
          </a:xfrm>
          <a:prstGeom prst="rect">
            <a:avLst/>
          </a:prstGeom>
        </p:spPr>
      </p:pic>
    </p:spTree>
    <p:extLst>
      <p:ext uri="{BB962C8B-B14F-4D97-AF65-F5344CB8AC3E}">
        <p14:creationId xmlns:p14="http://schemas.microsoft.com/office/powerpoint/2010/main" val="3051387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55574" y="160338"/>
            <a:ext cx="8759825" cy="6576734"/>
          </a:xfrm>
          <a:prstGeom prst="rect">
            <a:avLst/>
          </a:prstGeom>
        </p:spPr>
      </p:pic>
    </p:spTree>
    <p:extLst>
      <p:ext uri="{BB962C8B-B14F-4D97-AF65-F5344CB8AC3E}">
        <p14:creationId xmlns:p14="http://schemas.microsoft.com/office/powerpoint/2010/main" val="35825149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55575" y="160338"/>
            <a:ext cx="8800166" cy="6607021"/>
          </a:xfrm>
          <a:prstGeom prst="rect">
            <a:avLst/>
          </a:prstGeom>
        </p:spPr>
      </p:pic>
    </p:spTree>
    <p:extLst>
      <p:ext uri="{BB962C8B-B14F-4D97-AF65-F5344CB8AC3E}">
        <p14:creationId xmlns:p14="http://schemas.microsoft.com/office/powerpoint/2010/main" val="16488738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55575" y="160338"/>
            <a:ext cx="8827060" cy="6627213"/>
          </a:xfrm>
          <a:prstGeom prst="rect">
            <a:avLst/>
          </a:prstGeom>
        </p:spPr>
      </p:pic>
    </p:spTree>
    <p:extLst>
      <p:ext uri="{BB962C8B-B14F-4D97-AF65-F5344CB8AC3E}">
        <p14:creationId xmlns:p14="http://schemas.microsoft.com/office/powerpoint/2010/main" val="16316489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55574" y="160338"/>
            <a:ext cx="8786719" cy="6596925"/>
          </a:xfrm>
          <a:prstGeom prst="rect">
            <a:avLst/>
          </a:prstGeom>
        </p:spPr>
      </p:pic>
    </p:spTree>
    <p:extLst>
      <p:ext uri="{BB962C8B-B14F-4D97-AF65-F5344CB8AC3E}">
        <p14:creationId xmlns:p14="http://schemas.microsoft.com/office/powerpoint/2010/main" val="34728473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55575" y="160338"/>
            <a:ext cx="8723876" cy="6549744"/>
          </a:xfrm>
          <a:prstGeom prst="rect">
            <a:avLst/>
          </a:prstGeom>
        </p:spPr>
      </p:pic>
    </p:spTree>
    <p:extLst>
      <p:ext uri="{BB962C8B-B14F-4D97-AF65-F5344CB8AC3E}">
        <p14:creationId xmlns:p14="http://schemas.microsoft.com/office/powerpoint/2010/main" val="31521790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155574" y="159741"/>
            <a:ext cx="8759825" cy="6576734"/>
          </a:xfrm>
          <a:prstGeom prst="rect">
            <a:avLst/>
          </a:prstGeom>
        </p:spPr>
      </p:pic>
    </p:spTree>
    <p:extLst>
      <p:ext uri="{BB962C8B-B14F-4D97-AF65-F5344CB8AC3E}">
        <p14:creationId xmlns:p14="http://schemas.microsoft.com/office/powerpoint/2010/main" val="26885562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
        <p:nvSpPr>
          <p:cNvPr id="3" name="TextBox 2"/>
          <p:cNvSpPr txBox="1"/>
          <p:nvPr/>
        </p:nvSpPr>
        <p:spPr>
          <a:xfrm>
            <a:off x="578224" y="336176"/>
            <a:ext cx="10919011" cy="6373906"/>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301133" y="284176"/>
            <a:ext cx="8469380" cy="6358672"/>
          </a:xfrm>
          <a:prstGeom prst="rect">
            <a:avLst/>
          </a:prstGeom>
        </p:spPr>
      </p:pic>
    </p:spTree>
    <p:extLst>
      <p:ext uri="{BB962C8B-B14F-4D97-AF65-F5344CB8AC3E}">
        <p14:creationId xmlns:p14="http://schemas.microsoft.com/office/powerpoint/2010/main" val="25043143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8" y="2240924"/>
            <a:ext cx="7983007" cy="4353059"/>
          </a:xfrm>
          <a:prstGeom prst="rect">
            <a:avLst/>
          </a:prstGeom>
          <a:noFill/>
        </p:spPr>
        <p:txBody>
          <a:bodyPr wrap="square" rtlCol="0">
            <a:spAutoFit/>
          </a:bodyPr>
          <a:lstStyle/>
          <a:p>
            <a:endParaRPr lang="en-US" dirty="0"/>
          </a:p>
        </p:txBody>
      </p:sp>
      <p:sp>
        <p:nvSpPr>
          <p:cNvPr id="3" name="TextBox 2"/>
          <p:cNvSpPr txBox="1"/>
          <p:nvPr/>
        </p:nvSpPr>
        <p:spPr>
          <a:xfrm>
            <a:off x="460375" y="284176"/>
            <a:ext cx="8132296" cy="861774"/>
          </a:xfrm>
          <a:prstGeom prst="rect">
            <a:avLst/>
          </a:prstGeom>
          <a:noFill/>
        </p:spPr>
        <p:txBody>
          <a:bodyPr wrap="square" rtlCol="0">
            <a:spAutoFit/>
          </a:bodyPr>
          <a:lstStyle/>
          <a:p>
            <a:r>
              <a:rPr lang="en-US" sz="3200" b="1" dirty="0"/>
              <a:t>Reentrant Synchronization</a:t>
            </a:r>
          </a:p>
          <a:p>
            <a:endParaRPr lang="en-US" dirty="0"/>
          </a:p>
        </p:txBody>
      </p:sp>
      <p:sp>
        <p:nvSpPr>
          <p:cNvPr id="6" name="TextBox 5"/>
          <p:cNvSpPr txBox="1"/>
          <p:nvPr/>
        </p:nvSpPr>
        <p:spPr>
          <a:xfrm>
            <a:off x="605118" y="1145950"/>
            <a:ext cx="10582835"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t>Allowing a thread to acquire the same lock more than once enables reentrant </a:t>
            </a:r>
            <a:r>
              <a:rPr lang="en-US" sz="2000" dirty="0" smtClean="0"/>
              <a:t>synchronization.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This describes a situation where synchronized code, directly or indirectly, invokes a method that also contains synchronized code, and both sets of code use the same lock. Without reentrant synchronization, synchronized code would have to take many additional precautions to avoid having a thread cause itself to block</a:t>
            </a:r>
            <a:endParaRPr lang="en-US"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5802428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6120068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495880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9729318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55575" y="160338"/>
            <a:ext cx="8786719" cy="6590040"/>
          </a:xfrm>
          <a:prstGeom prst="rect">
            <a:avLst/>
          </a:prstGeom>
        </p:spPr>
      </p:pic>
    </p:spTree>
    <p:extLst>
      <p:ext uri="{BB962C8B-B14F-4D97-AF65-F5344CB8AC3E}">
        <p14:creationId xmlns:p14="http://schemas.microsoft.com/office/powerpoint/2010/main" val="36152937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3" name="TextBox 2"/>
          <p:cNvSpPr txBox="1"/>
          <p:nvPr/>
        </p:nvSpPr>
        <p:spPr>
          <a:xfrm>
            <a:off x="618565" y="284176"/>
            <a:ext cx="9372600" cy="584775"/>
          </a:xfrm>
          <a:prstGeom prst="rect">
            <a:avLst/>
          </a:prstGeom>
          <a:noFill/>
        </p:spPr>
        <p:txBody>
          <a:bodyPr wrap="square" rtlCol="0">
            <a:spAutoFit/>
          </a:bodyPr>
          <a:lstStyle/>
          <a:p>
            <a:r>
              <a:rPr lang="en-US" sz="3200" b="1" dirty="0" smtClean="0"/>
              <a:t>Threads – </a:t>
            </a:r>
            <a:r>
              <a:rPr lang="en-US" sz="3200" b="1" i="1" dirty="0" smtClean="0"/>
              <a:t>Joining threads</a:t>
            </a:r>
            <a:endParaRPr lang="en-US" sz="3200" b="1" i="1" dirty="0"/>
          </a:p>
        </p:txBody>
      </p:sp>
      <p:sp>
        <p:nvSpPr>
          <p:cNvPr id="6" name="TextBox 5"/>
          <p:cNvSpPr txBox="1"/>
          <p:nvPr/>
        </p:nvSpPr>
        <p:spPr>
          <a:xfrm>
            <a:off x="491814" y="868951"/>
            <a:ext cx="7751233"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t>Allows </a:t>
            </a:r>
            <a:r>
              <a:rPr lang="en-US" sz="2000" dirty="0"/>
              <a:t>one thread to wait for the completion of another</a:t>
            </a:r>
            <a:endParaRPr lang="en-US" sz="2000" dirty="0" smtClean="0"/>
          </a:p>
          <a:p>
            <a:pPr marL="342900" indent="-342900">
              <a:buFont typeface="Arial" panose="020B0604020202020204" pitchFamily="34" charset="0"/>
              <a:buChar char="•"/>
            </a:pPr>
            <a:r>
              <a:rPr lang="en-US" sz="2000" dirty="0" smtClean="0"/>
              <a:t>join </a:t>
            </a:r>
            <a:r>
              <a:rPr lang="en-US" sz="2000" dirty="0"/>
              <a:t>responds to an interrupt by exiting with an </a:t>
            </a:r>
            <a:r>
              <a:rPr lang="en-US" sz="2000" dirty="0" err="1" smtClean="0"/>
              <a:t>InterruptedException</a:t>
            </a:r>
            <a:endParaRPr lang="en-US" sz="2000" dirty="0">
              <a:solidFill>
                <a:srgbClr val="C00000"/>
              </a:solidFill>
            </a:endParaRPr>
          </a:p>
        </p:txBody>
      </p:sp>
      <p:sp>
        <p:nvSpPr>
          <p:cNvPr id="5" name="TextBox 4"/>
          <p:cNvSpPr txBox="1"/>
          <p:nvPr/>
        </p:nvSpPr>
        <p:spPr>
          <a:xfrm>
            <a:off x="441201" y="5486255"/>
            <a:ext cx="9853519" cy="830997"/>
          </a:xfrm>
          <a:prstGeom prst="rect">
            <a:avLst/>
          </a:prstGeom>
          <a:noFill/>
        </p:spPr>
        <p:txBody>
          <a:bodyPr wrap="square" rtlCol="0">
            <a:spAutoFit/>
          </a:bodyPr>
          <a:lstStyle/>
          <a:p>
            <a:r>
              <a:rPr lang="en-US" sz="2400" b="1" dirty="0" smtClean="0"/>
              <a:t>Lab18.5: Joining threads</a:t>
            </a:r>
          </a:p>
          <a:p>
            <a:r>
              <a:rPr lang="en-US" sz="2400" b="1" dirty="0"/>
              <a:t>Lab18.6: Interrupting threads – Example </a:t>
            </a:r>
            <a:r>
              <a:rPr lang="en-US" sz="2400" b="1" dirty="0" smtClean="0"/>
              <a:t>2</a:t>
            </a:r>
            <a:endParaRPr lang="en-US" sz="2400" b="1" dirty="0"/>
          </a:p>
        </p:txBody>
      </p:sp>
      <p:sp>
        <p:nvSpPr>
          <p:cNvPr id="11" name="TextBox 10"/>
          <p:cNvSpPr txBox="1"/>
          <p:nvPr/>
        </p:nvSpPr>
        <p:spPr>
          <a:xfrm>
            <a:off x="491814" y="1792936"/>
            <a:ext cx="7240245" cy="3693319"/>
          </a:xfrm>
          <a:prstGeom prst="rect">
            <a:avLst/>
          </a:prstGeom>
          <a:noFill/>
        </p:spPr>
        <p:txBody>
          <a:bodyPr wrap="square" rtlCol="0">
            <a:spAutoFit/>
          </a:bodyPr>
          <a:lstStyle/>
          <a:p>
            <a:pPr lvl="2"/>
            <a:r>
              <a:rPr lang="en-US" dirty="0">
                <a:solidFill>
                  <a:srgbClr val="C00000"/>
                </a:solidFill>
              </a:rPr>
              <a:t>public static void main(String </a:t>
            </a:r>
            <a:r>
              <a:rPr lang="en-US" dirty="0" err="1">
                <a:solidFill>
                  <a:srgbClr val="C00000"/>
                </a:solidFill>
              </a:rPr>
              <a:t>args</a:t>
            </a:r>
            <a:r>
              <a:rPr lang="en-US" dirty="0">
                <a:solidFill>
                  <a:srgbClr val="C00000"/>
                </a:solidFill>
              </a:rPr>
              <a:t>[]){  </a:t>
            </a:r>
          </a:p>
          <a:p>
            <a:pPr lvl="3"/>
            <a:r>
              <a:rPr lang="en-US" dirty="0">
                <a:solidFill>
                  <a:srgbClr val="C00000"/>
                </a:solidFill>
              </a:rPr>
              <a:t> TestJoinMethod1 t1=new TestJoinMethod1();  </a:t>
            </a:r>
          </a:p>
          <a:p>
            <a:pPr lvl="3"/>
            <a:r>
              <a:rPr lang="en-US" dirty="0">
                <a:solidFill>
                  <a:srgbClr val="C00000"/>
                </a:solidFill>
              </a:rPr>
              <a:t> TestJoinMethod1 t2=new TestJoinMethod1();  </a:t>
            </a:r>
          </a:p>
          <a:p>
            <a:pPr lvl="3"/>
            <a:r>
              <a:rPr lang="en-US" dirty="0">
                <a:solidFill>
                  <a:srgbClr val="C00000"/>
                </a:solidFill>
              </a:rPr>
              <a:t> TestJoinMethod1 t3=new TestJoinMethod1();  </a:t>
            </a:r>
          </a:p>
          <a:p>
            <a:pPr lvl="3"/>
            <a:r>
              <a:rPr lang="en-US" dirty="0">
                <a:solidFill>
                  <a:srgbClr val="C00000"/>
                </a:solidFill>
              </a:rPr>
              <a:t> t1.start();  </a:t>
            </a:r>
          </a:p>
          <a:p>
            <a:pPr lvl="3"/>
            <a:r>
              <a:rPr lang="en-US" dirty="0">
                <a:solidFill>
                  <a:srgbClr val="C00000"/>
                </a:solidFill>
              </a:rPr>
              <a:t> try{  </a:t>
            </a:r>
          </a:p>
          <a:p>
            <a:pPr lvl="3"/>
            <a:r>
              <a:rPr lang="en-US" dirty="0">
                <a:solidFill>
                  <a:srgbClr val="FFFF00"/>
                </a:solidFill>
              </a:rPr>
              <a:t>  t1.join();  </a:t>
            </a:r>
          </a:p>
          <a:p>
            <a:pPr lvl="3"/>
            <a:r>
              <a:rPr lang="en-US" dirty="0">
                <a:solidFill>
                  <a:srgbClr val="C00000"/>
                </a:solidFill>
              </a:rPr>
              <a:t> }catch(Exception e){</a:t>
            </a:r>
            <a:r>
              <a:rPr lang="en-US" dirty="0" err="1">
                <a:solidFill>
                  <a:srgbClr val="C00000"/>
                </a:solidFill>
              </a:rPr>
              <a:t>System.out.println</a:t>
            </a:r>
            <a:r>
              <a:rPr lang="en-US" dirty="0">
                <a:solidFill>
                  <a:srgbClr val="C00000"/>
                </a:solidFill>
              </a:rPr>
              <a:t>(e);}  </a:t>
            </a:r>
          </a:p>
          <a:p>
            <a:pPr lvl="3"/>
            <a:r>
              <a:rPr lang="en-US" dirty="0">
                <a:solidFill>
                  <a:srgbClr val="C00000"/>
                </a:solidFill>
              </a:rPr>
              <a:t>  </a:t>
            </a:r>
          </a:p>
          <a:p>
            <a:pPr lvl="3"/>
            <a:r>
              <a:rPr lang="en-US" dirty="0">
                <a:solidFill>
                  <a:srgbClr val="C00000"/>
                </a:solidFill>
              </a:rPr>
              <a:t> t2.start();  </a:t>
            </a:r>
          </a:p>
          <a:p>
            <a:pPr lvl="3"/>
            <a:r>
              <a:rPr lang="en-US" dirty="0">
                <a:solidFill>
                  <a:srgbClr val="C00000"/>
                </a:solidFill>
              </a:rPr>
              <a:t> t3.start();  </a:t>
            </a:r>
          </a:p>
          <a:p>
            <a:pPr lvl="3"/>
            <a:r>
              <a:rPr lang="en-US" dirty="0">
                <a:solidFill>
                  <a:srgbClr val="C00000"/>
                </a:solidFill>
              </a:rPr>
              <a:t> }  </a:t>
            </a:r>
          </a:p>
          <a:p>
            <a:pPr lvl="2"/>
            <a:r>
              <a:rPr lang="en-US" dirty="0">
                <a:solidFill>
                  <a:srgbClr val="C00000"/>
                </a:solidFill>
              </a:rPr>
              <a:t>} </a:t>
            </a:r>
          </a:p>
        </p:txBody>
      </p:sp>
    </p:spTree>
    <p:extLst>
      <p:ext uri="{BB962C8B-B14F-4D97-AF65-F5344CB8AC3E}">
        <p14:creationId xmlns:p14="http://schemas.microsoft.com/office/powerpoint/2010/main" val="26038916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
        <p:nvSpPr>
          <p:cNvPr id="3" name="TextBox 2"/>
          <p:cNvSpPr txBox="1"/>
          <p:nvPr/>
        </p:nvSpPr>
        <p:spPr>
          <a:xfrm>
            <a:off x="578224" y="284176"/>
            <a:ext cx="8458200" cy="584775"/>
          </a:xfrm>
          <a:prstGeom prst="rect">
            <a:avLst/>
          </a:prstGeom>
          <a:noFill/>
        </p:spPr>
        <p:txBody>
          <a:bodyPr wrap="square" rtlCol="0">
            <a:spAutoFit/>
          </a:bodyPr>
          <a:lstStyle/>
          <a:p>
            <a:r>
              <a:rPr lang="en-US" sz="3200" b="1" dirty="0"/>
              <a:t>Thread </a:t>
            </a:r>
            <a:r>
              <a:rPr lang="en-US" sz="3200" b="1" dirty="0" smtClean="0"/>
              <a:t>Interference:</a:t>
            </a:r>
            <a:endParaRPr lang="en-US" sz="3200" b="1" dirty="0"/>
          </a:p>
        </p:txBody>
      </p:sp>
      <p:sp>
        <p:nvSpPr>
          <p:cNvPr id="6" name="TextBox 5"/>
          <p:cNvSpPr txBox="1"/>
          <p:nvPr/>
        </p:nvSpPr>
        <p:spPr>
          <a:xfrm>
            <a:off x="672353" y="1156447"/>
            <a:ext cx="10676965" cy="461665"/>
          </a:xfrm>
          <a:prstGeom prst="rect">
            <a:avLst/>
          </a:prstGeom>
          <a:noFill/>
        </p:spPr>
        <p:txBody>
          <a:bodyPr wrap="square" rtlCol="0">
            <a:spAutoFit/>
          </a:bodyPr>
          <a:lstStyle/>
          <a:p>
            <a:r>
              <a:rPr lang="en-US" sz="2400" dirty="0"/>
              <a:t>Lab18.6: Demonstration of thread interference</a:t>
            </a:r>
          </a:p>
        </p:txBody>
      </p:sp>
      <p:sp>
        <p:nvSpPr>
          <p:cNvPr id="7" name="TextBox 6"/>
          <p:cNvSpPr txBox="1"/>
          <p:nvPr/>
        </p:nvSpPr>
        <p:spPr>
          <a:xfrm>
            <a:off x="806824" y="2240924"/>
            <a:ext cx="859267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Interference happens when two operations, running in different threads, but acting on the same data, </a:t>
            </a:r>
            <a:r>
              <a:rPr lang="en-US" sz="2400" dirty="0" smtClean="0"/>
              <a:t>interleave.</a:t>
            </a:r>
          </a:p>
          <a:p>
            <a:pPr marL="285750" indent="-285750">
              <a:buFont typeface="Arial" panose="020B0604020202020204" pitchFamily="34" charset="0"/>
              <a:buChar char="•"/>
            </a:pPr>
            <a:r>
              <a:rPr lang="en-US" sz="2400" dirty="0"/>
              <a:t>Memory consistency errors occur when different threads have inconsistent views of what should be the same data</a:t>
            </a:r>
          </a:p>
        </p:txBody>
      </p:sp>
    </p:spTree>
    <p:extLst>
      <p:ext uri="{BB962C8B-B14F-4D97-AF65-F5344CB8AC3E}">
        <p14:creationId xmlns:p14="http://schemas.microsoft.com/office/powerpoint/2010/main" val="30629059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
        <p:nvSpPr>
          <p:cNvPr id="3" name="TextBox 2"/>
          <p:cNvSpPr txBox="1"/>
          <p:nvPr/>
        </p:nvSpPr>
        <p:spPr>
          <a:xfrm>
            <a:off x="658906" y="284176"/>
            <a:ext cx="8337176" cy="584775"/>
          </a:xfrm>
          <a:prstGeom prst="rect">
            <a:avLst/>
          </a:prstGeom>
          <a:noFill/>
        </p:spPr>
        <p:txBody>
          <a:bodyPr wrap="square" rtlCol="0">
            <a:spAutoFit/>
          </a:bodyPr>
          <a:lstStyle/>
          <a:p>
            <a:r>
              <a:rPr lang="en-US" sz="3200" b="1" dirty="0" smtClean="0"/>
              <a:t>Synchronization</a:t>
            </a:r>
            <a:endParaRPr lang="en-US" sz="3200" b="1" dirty="0"/>
          </a:p>
        </p:txBody>
      </p:sp>
      <p:sp>
        <p:nvSpPr>
          <p:cNvPr id="6" name="TextBox 5"/>
          <p:cNvSpPr txBox="1"/>
          <p:nvPr/>
        </p:nvSpPr>
        <p:spPr>
          <a:xfrm>
            <a:off x="806824" y="1169894"/>
            <a:ext cx="9345705" cy="10864513"/>
          </a:xfrm>
          <a:prstGeom prst="rect">
            <a:avLst/>
          </a:prstGeom>
          <a:noFill/>
        </p:spPr>
        <p:txBody>
          <a:bodyPr wrap="square" rtlCol="0">
            <a:spAutoFit/>
          </a:bodyPr>
          <a:lstStyle/>
          <a:p>
            <a:r>
              <a:rPr lang="en-US" sz="2400" dirty="0"/>
              <a:t>Lab18.7: Demonstration of avoiding thread interference using synchronization</a:t>
            </a:r>
            <a:r>
              <a:rPr lang="en-US" dirty="0" smtClean="0"/>
              <a:t>:</a:t>
            </a:r>
          </a:p>
          <a:p>
            <a:endParaRPr lang="en-US" dirty="0"/>
          </a:p>
          <a:p>
            <a:r>
              <a:rPr lang="en-US" sz="2400" b="1" u="sng" dirty="0" smtClean="0"/>
              <a:t>synchronized methods</a:t>
            </a:r>
          </a:p>
          <a:p>
            <a:pPr lvl="3"/>
            <a:r>
              <a:rPr lang="en-US" sz="2400" dirty="0" smtClean="0">
                <a:solidFill>
                  <a:srgbClr val="C00000"/>
                </a:solidFill>
              </a:rPr>
              <a:t>public </a:t>
            </a:r>
            <a:r>
              <a:rPr lang="en-US" sz="2400" dirty="0">
                <a:solidFill>
                  <a:srgbClr val="FFFF00"/>
                </a:solidFill>
              </a:rPr>
              <a:t>synchronized</a:t>
            </a:r>
            <a:r>
              <a:rPr lang="en-US" sz="2400" dirty="0">
                <a:solidFill>
                  <a:srgbClr val="C00000"/>
                </a:solidFill>
              </a:rPr>
              <a:t> void increment() {</a:t>
            </a:r>
          </a:p>
          <a:p>
            <a:pPr lvl="3"/>
            <a:r>
              <a:rPr lang="en-US" sz="2400" dirty="0">
                <a:solidFill>
                  <a:srgbClr val="C00000"/>
                </a:solidFill>
              </a:rPr>
              <a:t>        </a:t>
            </a:r>
            <a:r>
              <a:rPr lang="en-US" sz="2400" dirty="0" err="1">
                <a:solidFill>
                  <a:srgbClr val="C00000"/>
                </a:solidFill>
              </a:rPr>
              <a:t>c++</a:t>
            </a:r>
            <a:r>
              <a:rPr lang="en-US" sz="2400" dirty="0">
                <a:solidFill>
                  <a:srgbClr val="C00000"/>
                </a:solidFill>
              </a:rPr>
              <a:t>;</a:t>
            </a:r>
          </a:p>
          <a:p>
            <a:pPr lvl="3"/>
            <a:r>
              <a:rPr lang="en-US" sz="2400" dirty="0" smtClean="0">
                <a:solidFill>
                  <a:srgbClr val="C00000"/>
                </a:solidFill>
              </a:rPr>
              <a:t>}</a:t>
            </a:r>
          </a:p>
          <a:p>
            <a:r>
              <a:rPr lang="en-US" sz="2000" i="1" dirty="0" smtClean="0"/>
              <a:t>Making </a:t>
            </a:r>
            <a:r>
              <a:rPr lang="en-US" sz="2000" i="1" dirty="0"/>
              <a:t>these methods synchronized has two </a:t>
            </a:r>
            <a:r>
              <a:rPr lang="en-US" sz="2000" i="1" dirty="0" smtClean="0"/>
              <a:t>effects,</a:t>
            </a:r>
          </a:p>
          <a:p>
            <a:pPr marL="285750" indent="-285750">
              <a:buFont typeface="Arial" panose="020B0604020202020204" pitchFamily="34" charset="0"/>
              <a:buChar char="•"/>
            </a:pPr>
            <a:r>
              <a:rPr lang="en-US" sz="2000" dirty="0"/>
              <a:t>First, it is not possible for two invocations of synchronized methods on the same object to interleave. When one thread is executing a synchronized method for an object, all other threads that invoke synchronized methods for the same object block (suspend execution) until the first thread is done with the object</a:t>
            </a:r>
            <a:r>
              <a:rPr lang="en-US" sz="2000" dirty="0" smtClean="0"/>
              <a: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Second, when a synchronized method exits, it automatically establishes a happens-before relationship </a:t>
            </a:r>
            <a:r>
              <a:rPr lang="en-US" sz="2000" dirty="0" err="1"/>
              <a:t>with</a:t>
            </a:r>
            <a:r>
              <a:rPr lang="en-US" sz="2000" i="1" dirty="0" err="1"/>
              <a:t>any</a:t>
            </a:r>
            <a:r>
              <a:rPr lang="en-US" sz="2000" i="1" dirty="0"/>
              <a:t> subsequent invocation</a:t>
            </a:r>
            <a:r>
              <a:rPr lang="en-US" sz="2000" dirty="0"/>
              <a:t> of a synchronized method for the same object. This guarantees that changes to the state of the object are visible to all threads</a:t>
            </a:r>
            <a:r>
              <a:rPr lang="en-US" dirty="0"/>
              <a:t>.</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4608418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xcptions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
        <p:nvSpPr>
          <p:cNvPr id="3" name="TextBox 2"/>
          <p:cNvSpPr txBox="1"/>
          <p:nvPr/>
        </p:nvSpPr>
        <p:spPr>
          <a:xfrm>
            <a:off x="658906" y="284176"/>
            <a:ext cx="8337176" cy="584775"/>
          </a:xfrm>
          <a:prstGeom prst="rect">
            <a:avLst/>
          </a:prstGeom>
          <a:noFill/>
        </p:spPr>
        <p:txBody>
          <a:bodyPr wrap="square" rtlCol="0">
            <a:spAutoFit/>
          </a:bodyPr>
          <a:lstStyle/>
          <a:p>
            <a:r>
              <a:rPr lang="en-US" sz="3200" b="1" dirty="0" smtClean="0"/>
              <a:t>Synchronization …….</a:t>
            </a:r>
            <a:endParaRPr lang="en-US" sz="3200" b="1" dirty="0"/>
          </a:p>
        </p:txBody>
      </p:sp>
      <p:sp>
        <p:nvSpPr>
          <p:cNvPr id="6" name="TextBox 5"/>
          <p:cNvSpPr txBox="1"/>
          <p:nvPr/>
        </p:nvSpPr>
        <p:spPr>
          <a:xfrm>
            <a:off x="806824" y="1169894"/>
            <a:ext cx="9345705" cy="11172289"/>
          </a:xfrm>
          <a:prstGeom prst="rect">
            <a:avLst/>
          </a:prstGeom>
          <a:noFill/>
        </p:spPr>
        <p:txBody>
          <a:bodyPr wrap="square" rtlCol="0">
            <a:spAutoFit/>
          </a:bodyPr>
          <a:lstStyle/>
          <a:p>
            <a:r>
              <a:rPr lang="en-US" sz="2400" i="1" dirty="0" smtClean="0"/>
              <a:t>Making </a:t>
            </a:r>
            <a:r>
              <a:rPr lang="en-US" sz="2400" i="1" dirty="0"/>
              <a:t>these methods synchronized has two </a:t>
            </a:r>
            <a:r>
              <a:rPr lang="en-US" sz="2400" i="1" dirty="0" smtClean="0"/>
              <a:t>effects,</a:t>
            </a:r>
          </a:p>
          <a:p>
            <a:pPr marL="285750" indent="-285750">
              <a:buFont typeface="Arial" panose="020B0604020202020204" pitchFamily="34" charset="0"/>
              <a:buChar char="•"/>
            </a:pPr>
            <a:r>
              <a:rPr lang="en-US" sz="2400" dirty="0" smtClean="0"/>
              <a:t>First</a:t>
            </a:r>
            <a:r>
              <a:rPr lang="en-US" sz="2400" dirty="0"/>
              <a:t>, it is not possible for two invocations of synchronized methods on the same object to interleave. When one thread is executing a synchronized method for an object, all other threads that invoke synchronized methods for the same object block (suspend execution) until the first thread is done with the object</a:t>
            </a:r>
            <a:r>
              <a:rPr lang="en-US" sz="2400" dirty="0" smtClean="0"/>
              <a:t>.</a:t>
            </a:r>
          </a:p>
          <a:p>
            <a:pPr marL="285750" indent="-285750">
              <a:buFont typeface="Arial" panose="020B0604020202020204" pitchFamily="34" charset="0"/>
              <a:buChar char="•"/>
            </a:pPr>
            <a:r>
              <a:rPr lang="en-US" sz="2400" dirty="0" smtClean="0"/>
              <a:t>Second</a:t>
            </a:r>
            <a:r>
              <a:rPr lang="en-US" sz="2400" dirty="0"/>
              <a:t>, when a synchronized method exits, it automatically establishes a happens-before relationship </a:t>
            </a:r>
            <a:r>
              <a:rPr lang="en-US" sz="2400" dirty="0" err="1"/>
              <a:t>with</a:t>
            </a:r>
            <a:r>
              <a:rPr lang="en-US" sz="2400" i="1" dirty="0" err="1"/>
              <a:t>any</a:t>
            </a:r>
            <a:r>
              <a:rPr lang="en-US" sz="2400" i="1" dirty="0"/>
              <a:t> subsequent invocation</a:t>
            </a:r>
            <a:r>
              <a:rPr lang="en-US" sz="2400" dirty="0"/>
              <a:t> of a synchronized method for the same object. This guarantees that changes to the state of the object are visible to all threads</a:t>
            </a:r>
            <a:r>
              <a:rPr lang="en-US" sz="2000" dirty="0" smtClean="0"/>
              <a:t>.</a:t>
            </a:r>
          </a:p>
          <a:p>
            <a:pPr marL="285750" indent="-285750">
              <a:buFont typeface="Arial" panose="020B0604020202020204" pitchFamily="34" charset="0"/>
              <a:buChar char="•"/>
            </a:pPr>
            <a:r>
              <a:rPr lang="en-US" sz="2400" dirty="0" smtClean="0"/>
              <a:t>constructors </a:t>
            </a:r>
            <a:r>
              <a:rPr lang="en-US" sz="2400" dirty="0"/>
              <a:t>cannot be </a:t>
            </a:r>
            <a:r>
              <a:rPr lang="en-US" sz="2400" dirty="0" smtClean="0"/>
              <a:t>synchronized</a:t>
            </a:r>
          </a:p>
          <a:p>
            <a:pPr marL="285750" indent="-285750">
              <a:buFont typeface="Arial" panose="020B0604020202020204" pitchFamily="34" charset="0"/>
              <a:buChar char="•"/>
            </a:pPr>
            <a:r>
              <a:rPr lang="en-US" sz="2400" dirty="0"/>
              <a:t>W</a:t>
            </a:r>
            <a:r>
              <a:rPr lang="en-US" sz="2400" dirty="0" smtClean="0"/>
              <a:t>hen </a:t>
            </a:r>
            <a:r>
              <a:rPr lang="en-US" sz="2400" dirty="0"/>
              <a:t>a static synchronized method is invoked, thread acquires the intrinsic lock for the Class object associated with the class</a:t>
            </a:r>
            <a:endParaRPr lang="en-US" sz="2400" dirty="0" smtClean="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endParaRPr lang="en-US" sz="2000"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36006492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307975" y="284176"/>
            <a:ext cx="8594752" cy="6452800"/>
          </a:xfrm>
          <a:prstGeom prst="rect">
            <a:avLst/>
          </a:prstGeom>
        </p:spPr>
      </p:pic>
    </p:spTree>
    <p:extLst>
      <p:ext uri="{BB962C8B-B14F-4D97-AF65-F5344CB8AC3E}">
        <p14:creationId xmlns:p14="http://schemas.microsoft.com/office/powerpoint/2010/main" val="3167454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504423" y="321323"/>
            <a:ext cx="8266090" cy="6385555"/>
          </a:xfrm>
          <a:prstGeom prst="rect">
            <a:avLst/>
          </a:prstGeom>
        </p:spPr>
      </p:pic>
    </p:spTree>
    <p:extLst>
      <p:ext uri="{BB962C8B-B14F-4D97-AF65-F5344CB8AC3E}">
        <p14:creationId xmlns:p14="http://schemas.microsoft.com/office/powerpoint/2010/main" val="7612427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155575" y="279441"/>
            <a:ext cx="8614938" cy="6467955"/>
          </a:xfrm>
          <a:prstGeom prst="rect">
            <a:avLst/>
          </a:prstGeom>
        </p:spPr>
      </p:pic>
    </p:spTree>
    <p:extLst>
      <p:ext uri="{BB962C8B-B14F-4D97-AF65-F5344CB8AC3E}">
        <p14:creationId xmlns:p14="http://schemas.microsoft.com/office/powerpoint/2010/main" val="19542792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55574" y="160338"/>
            <a:ext cx="8759697" cy="6576638"/>
          </a:xfrm>
          <a:prstGeom prst="rect">
            <a:avLst/>
          </a:prstGeom>
        </p:spPr>
      </p:pic>
    </p:spTree>
    <p:extLst>
      <p:ext uri="{BB962C8B-B14F-4D97-AF65-F5344CB8AC3E}">
        <p14:creationId xmlns:p14="http://schemas.microsoft.com/office/powerpoint/2010/main" val="33600854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307975" y="284176"/>
            <a:ext cx="8462538" cy="6353536"/>
          </a:xfrm>
          <a:prstGeom prst="rect">
            <a:avLst/>
          </a:prstGeom>
        </p:spPr>
      </p:pic>
    </p:spTree>
    <p:extLst>
      <p:ext uri="{BB962C8B-B14F-4D97-AF65-F5344CB8AC3E}">
        <p14:creationId xmlns:p14="http://schemas.microsoft.com/office/powerpoint/2010/main" val="1619773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155575" y="159741"/>
            <a:ext cx="8773272" cy="6586830"/>
          </a:xfrm>
          <a:prstGeom prst="rect">
            <a:avLst/>
          </a:prstGeom>
        </p:spPr>
      </p:pic>
    </p:spTree>
    <p:extLst>
      <p:ext uri="{BB962C8B-B14F-4D97-AF65-F5344CB8AC3E}">
        <p14:creationId xmlns:p14="http://schemas.microsoft.com/office/powerpoint/2010/main" val="17365694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55574" y="159741"/>
            <a:ext cx="8786719" cy="6596925"/>
          </a:xfrm>
          <a:prstGeom prst="rect">
            <a:avLst/>
          </a:prstGeom>
        </p:spPr>
      </p:pic>
    </p:spTree>
    <p:extLst>
      <p:ext uri="{BB962C8B-B14F-4D97-AF65-F5344CB8AC3E}">
        <p14:creationId xmlns:p14="http://schemas.microsoft.com/office/powerpoint/2010/main" val="40527085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307975" y="160338"/>
            <a:ext cx="8822578" cy="6623848"/>
          </a:xfrm>
          <a:prstGeom prst="rect">
            <a:avLst/>
          </a:prstGeom>
        </p:spPr>
      </p:pic>
    </p:spTree>
    <p:extLst>
      <p:ext uri="{BB962C8B-B14F-4D97-AF65-F5344CB8AC3E}">
        <p14:creationId xmlns:p14="http://schemas.microsoft.com/office/powerpoint/2010/main" val="16591462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55575" y="284176"/>
            <a:ext cx="8614938" cy="6467955"/>
          </a:xfrm>
          <a:prstGeom prst="rect">
            <a:avLst/>
          </a:prstGeom>
        </p:spPr>
      </p:pic>
    </p:spTree>
    <p:extLst>
      <p:ext uri="{BB962C8B-B14F-4D97-AF65-F5344CB8AC3E}">
        <p14:creationId xmlns:p14="http://schemas.microsoft.com/office/powerpoint/2010/main" val="17858550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155575" y="198759"/>
            <a:ext cx="8746378" cy="6566638"/>
          </a:xfrm>
          <a:prstGeom prst="rect">
            <a:avLst/>
          </a:prstGeom>
        </p:spPr>
      </p:pic>
    </p:spTree>
    <p:extLst>
      <p:ext uri="{BB962C8B-B14F-4D97-AF65-F5344CB8AC3E}">
        <p14:creationId xmlns:p14="http://schemas.microsoft.com/office/powerpoint/2010/main" val="40358195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55574" y="160338"/>
            <a:ext cx="8741787" cy="6563191"/>
          </a:xfrm>
          <a:prstGeom prst="rect">
            <a:avLst/>
          </a:prstGeom>
        </p:spPr>
      </p:pic>
    </p:spTree>
    <p:extLst>
      <p:ext uri="{BB962C8B-B14F-4D97-AF65-F5344CB8AC3E}">
        <p14:creationId xmlns:p14="http://schemas.microsoft.com/office/powerpoint/2010/main" val="25267914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55574" y="160338"/>
            <a:ext cx="8777609" cy="6590086"/>
          </a:xfrm>
          <a:prstGeom prst="rect">
            <a:avLst/>
          </a:prstGeom>
        </p:spPr>
      </p:pic>
    </p:spTree>
    <p:extLst>
      <p:ext uri="{BB962C8B-B14F-4D97-AF65-F5344CB8AC3E}">
        <p14:creationId xmlns:p14="http://schemas.microsoft.com/office/powerpoint/2010/main" val="5165166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
        <p:nvSpPr>
          <p:cNvPr id="3" name="TextBox 2"/>
          <p:cNvSpPr txBox="1"/>
          <p:nvPr/>
        </p:nvSpPr>
        <p:spPr>
          <a:xfrm>
            <a:off x="460375" y="389965"/>
            <a:ext cx="11731625" cy="4462760"/>
          </a:xfrm>
          <a:prstGeom prst="rect">
            <a:avLst/>
          </a:prstGeom>
          <a:noFill/>
        </p:spPr>
        <p:txBody>
          <a:bodyPr wrap="square" rtlCol="0">
            <a:spAutoFit/>
          </a:bodyPr>
          <a:lstStyle/>
          <a:p>
            <a:r>
              <a:rPr lang="en-US" sz="3200" b="1" u="sng" dirty="0" smtClean="0"/>
              <a:t>Processes</a:t>
            </a:r>
          </a:p>
          <a:p>
            <a:pPr marL="457200" indent="-457200">
              <a:buFont typeface="Arial" panose="020B0604020202020204" pitchFamily="34" charset="0"/>
              <a:buChar char="•"/>
            </a:pPr>
            <a:r>
              <a:rPr lang="en-US" sz="2800" dirty="0" smtClean="0"/>
              <a:t>A self contained execution environment.</a:t>
            </a:r>
          </a:p>
          <a:p>
            <a:pPr marL="457200" indent="-457200">
              <a:buFont typeface="Arial" panose="020B0604020202020204" pitchFamily="34" charset="0"/>
              <a:buChar char="•"/>
            </a:pPr>
            <a:r>
              <a:rPr lang="en-US" sz="2800" dirty="0" smtClean="0"/>
              <a:t>It has private set of basic run time resources particularly has its own memory space.</a:t>
            </a:r>
          </a:p>
          <a:p>
            <a:pPr marL="457200" indent="-457200">
              <a:buFont typeface="Arial" panose="020B0604020202020204" pitchFamily="34" charset="0"/>
              <a:buChar char="•"/>
            </a:pPr>
            <a:r>
              <a:rPr lang="en-US" sz="2800" dirty="0" smtClean="0"/>
              <a:t>Processes communicate with each other through operating system supported </a:t>
            </a:r>
            <a:r>
              <a:rPr lang="en-US" sz="2800" dirty="0"/>
              <a:t>Inter Process Communication (IPC) resources, such as pipes and </a:t>
            </a:r>
            <a:r>
              <a:rPr lang="en-US" sz="2800" dirty="0" smtClean="0"/>
              <a:t>sockets.</a:t>
            </a:r>
          </a:p>
          <a:p>
            <a:pPr marL="457200" indent="-457200">
              <a:buFont typeface="Arial" panose="020B0604020202020204" pitchFamily="34" charset="0"/>
              <a:buChar char="•"/>
            </a:pPr>
            <a:r>
              <a:rPr lang="en-US" sz="2800" dirty="0"/>
              <a:t>Most implementations of the Java virtual machine run as a single process</a:t>
            </a:r>
            <a:r>
              <a:rPr lang="en-US" sz="2800" dirty="0" smtClean="0"/>
              <a:t>.</a:t>
            </a:r>
          </a:p>
          <a:p>
            <a:pPr marL="457200" indent="-457200">
              <a:buFont typeface="Arial" panose="020B0604020202020204" pitchFamily="34" charset="0"/>
              <a:buChar char="•"/>
            </a:pPr>
            <a:r>
              <a:rPr lang="en-US" sz="2800" dirty="0"/>
              <a:t>A Java application can create additional processes using a </a:t>
            </a:r>
            <a:r>
              <a:rPr lang="en-US" sz="2800" dirty="0" err="1"/>
              <a:t>ProcessBuilder</a:t>
            </a:r>
            <a:r>
              <a:rPr lang="en-US" sz="2800" dirty="0"/>
              <a:t> </a:t>
            </a:r>
            <a:r>
              <a:rPr lang="en-US" sz="2800" dirty="0" smtClean="0"/>
              <a:t>object.</a:t>
            </a:r>
            <a:endParaRPr lang="en-US" sz="2800" b="1" dirty="0"/>
          </a:p>
        </p:txBody>
      </p:sp>
    </p:spTree>
    <p:extLst>
      <p:ext uri="{BB962C8B-B14F-4D97-AF65-F5344CB8AC3E}">
        <p14:creationId xmlns:p14="http://schemas.microsoft.com/office/powerpoint/2010/main" val="38626768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xcptions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
        <p:nvSpPr>
          <p:cNvPr id="3" name="TextBox 2"/>
          <p:cNvSpPr txBox="1"/>
          <p:nvPr/>
        </p:nvSpPr>
        <p:spPr>
          <a:xfrm>
            <a:off x="658906" y="284176"/>
            <a:ext cx="8337176" cy="584775"/>
          </a:xfrm>
          <a:prstGeom prst="rect">
            <a:avLst/>
          </a:prstGeom>
          <a:noFill/>
        </p:spPr>
        <p:txBody>
          <a:bodyPr wrap="square" rtlCol="0">
            <a:spAutoFit/>
          </a:bodyPr>
          <a:lstStyle/>
          <a:p>
            <a:r>
              <a:rPr lang="en-US" sz="3200" b="1" dirty="0" smtClean="0"/>
              <a:t>Synchronization …….</a:t>
            </a:r>
            <a:endParaRPr lang="en-US" sz="3200" b="1" dirty="0"/>
          </a:p>
        </p:txBody>
      </p:sp>
      <p:sp>
        <p:nvSpPr>
          <p:cNvPr id="6" name="TextBox 5"/>
          <p:cNvSpPr txBox="1"/>
          <p:nvPr/>
        </p:nvSpPr>
        <p:spPr>
          <a:xfrm>
            <a:off x="806824" y="1169894"/>
            <a:ext cx="9345705" cy="8125301"/>
          </a:xfrm>
          <a:prstGeom prst="rect">
            <a:avLst/>
          </a:prstGeom>
          <a:noFill/>
        </p:spPr>
        <p:txBody>
          <a:bodyPr wrap="square" rtlCol="0">
            <a:spAutoFit/>
          </a:bodyPr>
          <a:lstStyle/>
          <a:p>
            <a:pPr marL="285750" indent="-285750">
              <a:buFont typeface="Arial" panose="020B0604020202020204" pitchFamily="34" charset="0"/>
              <a:buChar char="•"/>
            </a:pPr>
            <a:r>
              <a:rPr lang="en-US" sz="2800" u="sng" dirty="0" smtClean="0"/>
              <a:t>synchronized statements</a:t>
            </a:r>
            <a:endParaRPr lang="en-US" sz="2800" u="sng" dirty="0"/>
          </a:p>
          <a:p>
            <a:endParaRPr lang="en-US" sz="2000" dirty="0"/>
          </a:p>
          <a:p>
            <a:r>
              <a:rPr lang="en-US" sz="2400" dirty="0">
                <a:solidFill>
                  <a:srgbClr val="C00000"/>
                </a:solidFill>
              </a:rPr>
              <a:t>public void </a:t>
            </a:r>
            <a:r>
              <a:rPr lang="en-US" sz="2400" dirty="0" err="1">
                <a:solidFill>
                  <a:srgbClr val="C00000"/>
                </a:solidFill>
              </a:rPr>
              <a:t>addName</a:t>
            </a:r>
            <a:r>
              <a:rPr lang="en-US" sz="2400" dirty="0">
                <a:solidFill>
                  <a:srgbClr val="C00000"/>
                </a:solidFill>
              </a:rPr>
              <a:t>(String name) {</a:t>
            </a:r>
          </a:p>
          <a:p>
            <a:r>
              <a:rPr lang="en-US" sz="2400" dirty="0">
                <a:solidFill>
                  <a:srgbClr val="C00000"/>
                </a:solidFill>
              </a:rPr>
              <a:t>    </a:t>
            </a:r>
            <a:r>
              <a:rPr lang="en-US" sz="2400" dirty="0">
                <a:solidFill>
                  <a:srgbClr val="FFFF00"/>
                </a:solidFill>
              </a:rPr>
              <a:t>synchronized(this) </a:t>
            </a:r>
            <a:r>
              <a:rPr lang="en-US" sz="2400" dirty="0">
                <a:solidFill>
                  <a:srgbClr val="C00000"/>
                </a:solidFill>
              </a:rPr>
              <a:t>{</a:t>
            </a:r>
          </a:p>
          <a:p>
            <a:r>
              <a:rPr lang="en-US" sz="2400" dirty="0">
                <a:solidFill>
                  <a:srgbClr val="C00000"/>
                </a:solidFill>
              </a:rPr>
              <a:t>        </a:t>
            </a:r>
            <a:r>
              <a:rPr lang="en-US" sz="2400" dirty="0" err="1">
                <a:solidFill>
                  <a:srgbClr val="C00000"/>
                </a:solidFill>
              </a:rPr>
              <a:t>lastName</a:t>
            </a:r>
            <a:r>
              <a:rPr lang="en-US" sz="2400" dirty="0">
                <a:solidFill>
                  <a:srgbClr val="C00000"/>
                </a:solidFill>
              </a:rPr>
              <a:t> = name;</a:t>
            </a:r>
          </a:p>
          <a:p>
            <a:r>
              <a:rPr lang="en-US" sz="2400" dirty="0">
                <a:solidFill>
                  <a:srgbClr val="C00000"/>
                </a:solidFill>
              </a:rPr>
              <a:t>        </a:t>
            </a:r>
            <a:r>
              <a:rPr lang="en-US" sz="2400" dirty="0" err="1">
                <a:solidFill>
                  <a:srgbClr val="C00000"/>
                </a:solidFill>
              </a:rPr>
              <a:t>nameCount</a:t>
            </a:r>
            <a:r>
              <a:rPr lang="en-US" sz="2400" dirty="0">
                <a:solidFill>
                  <a:srgbClr val="C00000"/>
                </a:solidFill>
              </a:rPr>
              <a:t>++;</a:t>
            </a:r>
          </a:p>
          <a:p>
            <a:r>
              <a:rPr lang="en-US" sz="2400" dirty="0">
                <a:solidFill>
                  <a:srgbClr val="C00000"/>
                </a:solidFill>
              </a:rPr>
              <a:t>    }</a:t>
            </a:r>
          </a:p>
          <a:p>
            <a:r>
              <a:rPr lang="en-US" sz="2400" dirty="0">
                <a:solidFill>
                  <a:srgbClr val="C00000"/>
                </a:solidFill>
              </a:rPr>
              <a:t>    </a:t>
            </a:r>
            <a:r>
              <a:rPr lang="en-US" sz="2400" dirty="0" err="1">
                <a:solidFill>
                  <a:srgbClr val="C00000"/>
                </a:solidFill>
              </a:rPr>
              <a:t>nameList.add</a:t>
            </a:r>
            <a:r>
              <a:rPr lang="en-US" sz="2400" dirty="0">
                <a:solidFill>
                  <a:srgbClr val="C00000"/>
                </a:solidFill>
              </a:rPr>
              <a:t>(name);</a:t>
            </a:r>
          </a:p>
          <a:p>
            <a:r>
              <a:rPr lang="en-US" sz="2400" dirty="0">
                <a:solidFill>
                  <a:srgbClr val="C00000"/>
                </a:solidFill>
              </a:rPr>
              <a:t>}</a:t>
            </a:r>
            <a:endParaRPr lang="en-US" sz="2400" dirty="0" smtClean="0">
              <a:solidFill>
                <a:srgbClr val="C00000"/>
              </a:solidFill>
            </a:endParaRP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err="1" smtClean="0"/>
              <a:t>nc</a:t>
            </a:r>
            <a:endParaRPr lang="en-US" dirty="0"/>
          </a:p>
        </p:txBody>
      </p:sp>
      <p:sp>
        <p:nvSpPr>
          <p:cNvPr id="10" name="TextBox 9"/>
          <p:cNvSpPr txBox="1"/>
          <p:nvPr/>
        </p:nvSpPr>
        <p:spPr>
          <a:xfrm>
            <a:off x="6521823" y="976955"/>
            <a:ext cx="5217459" cy="2123658"/>
          </a:xfrm>
          <a:prstGeom prst="rect">
            <a:avLst/>
          </a:prstGeom>
          <a:noFill/>
        </p:spPr>
        <p:txBody>
          <a:bodyPr wrap="square" rtlCol="0">
            <a:spAutoFit/>
          </a:bodyPr>
          <a:lstStyle/>
          <a:p>
            <a:r>
              <a:rPr lang="en-US" sz="2400" dirty="0" smtClean="0"/>
              <a:t>Synchronized method</a:t>
            </a:r>
          </a:p>
          <a:p>
            <a:r>
              <a:rPr lang="en-US" dirty="0" smtClean="0">
                <a:solidFill>
                  <a:srgbClr val="C00000"/>
                </a:solidFill>
              </a:rPr>
              <a:t>public </a:t>
            </a:r>
            <a:r>
              <a:rPr lang="en-US" dirty="0">
                <a:solidFill>
                  <a:srgbClr val="C00000"/>
                </a:solidFill>
              </a:rPr>
              <a:t>synchronized void method() { // blocks "this" from here.... </a:t>
            </a:r>
          </a:p>
          <a:p>
            <a:r>
              <a:rPr lang="en-US" dirty="0">
                <a:solidFill>
                  <a:srgbClr val="C00000"/>
                </a:solidFill>
              </a:rPr>
              <a:t>    ...</a:t>
            </a:r>
          </a:p>
          <a:p>
            <a:r>
              <a:rPr lang="en-US" dirty="0">
                <a:solidFill>
                  <a:srgbClr val="C00000"/>
                </a:solidFill>
              </a:rPr>
              <a:t>    </a:t>
            </a:r>
            <a:r>
              <a:rPr lang="en-US" dirty="0" smtClean="0">
                <a:solidFill>
                  <a:srgbClr val="C00000"/>
                </a:solidFill>
              </a:rPr>
              <a:t>...</a:t>
            </a:r>
            <a:r>
              <a:rPr lang="en-US" dirty="0" err="1" smtClean="0">
                <a:solidFill>
                  <a:srgbClr val="C00000"/>
                </a:solidFill>
              </a:rPr>
              <a:t>nc</a:t>
            </a:r>
            <a:endParaRPr lang="en-US" dirty="0">
              <a:solidFill>
                <a:srgbClr val="C00000"/>
              </a:solidFill>
            </a:endParaRPr>
          </a:p>
          <a:p>
            <a:r>
              <a:rPr lang="en-US" dirty="0">
                <a:solidFill>
                  <a:srgbClr val="C00000"/>
                </a:solidFill>
              </a:rPr>
              <a:t>    ...</a:t>
            </a:r>
          </a:p>
          <a:p>
            <a:r>
              <a:rPr lang="en-US" dirty="0">
                <a:solidFill>
                  <a:srgbClr val="C00000"/>
                </a:solidFill>
              </a:rPr>
              <a:t>} /</a:t>
            </a:r>
          </a:p>
        </p:txBody>
      </p:sp>
      <p:sp>
        <p:nvSpPr>
          <p:cNvPr id="11" name="TextBox 10"/>
          <p:cNvSpPr txBox="1"/>
          <p:nvPr/>
        </p:nvSpPr>
        <p:spPr>
          <a:xfrm>
            <a:off x="6629400" y="3679945"/>
            <a:ext cx="5862917" cy="2400657"/>
          </a:xfrm>
          <a:prstGeom prst="rect">
            <a:avLst/>
          </a:prstGeom>
          <a:noFill/>
        </p:spPr>
        <p:txBody>
          <a:bodyPr wrap="square" rtlCol="0">
            <a:spAutoFit/>
          </a:bodyPr>
          <a:lstStyle/>
          <a:p>
            <a:r>
              <a:rPr lang="en-US" sz="2400" dirty="0" smtClean="0"/>
              <a:t>Synchronized statement</a:t>
            </a:r>
          </a:p>
          <a:p>
            <a:r>
              <a:rPr lang="en-US" dirty="0" smtClean="0">
                <a:solidFill>
                  <a:srgbClr val="C00000"/>
                </a:solidFill>
              </a:rPr>
              <a:t>public </a:t>
            </a:r>
            <a:r>
              <a:rPr lang="en-US" dirty="0">
                <a:solidFill>
                  <a:srgbClr val="C00000"/>
                </a:solidFill>
              </a:rPr>
              <a:t>void method() { </a:t>
            </a:r>
          </a:p>
          <a:p>
            <a:r>
              <a:rPr lang="en-US" dirty="0">
                <a:solidFill>
                  <a:srgbClr val="C00000"/>
                </a:solidFill>
              </a:rPr>
              <a:t>    synchronized( this ) { // blocks "this" from here .... </a:t>
            </a:r>
          </a:p>
          <a:p>
            <a:r>
              <a:rPr lang="en-US" dirty="0">
                <a:solidFill>
                  <a:srgbClr val="C00000"/>
                </a:solidFill>
              </a:rPr>
              <a:t>        ....</a:t>
            </a:r>
          </a:p>
          <a:p>
            <a:r>
              <a:rPr lang="en-US" dirty="0">
                <a:solidFill>
                  <a:srgbClr val="C00000"/>
                </a:solidFill>
              </a:rPr>
              <a:t>        ....</a:t>
            </a:r>
          </a:p>
          <a:p>
            <a:r>
              <a:rPr lang="en-US" dirty="0">
                <a:solidFill>
                  <a:srgbClr val="C00000"/>
                </a:solidFill>
              </a:rPr>
              <a:t>        ....</a:t>
            </a:r>
          </a:p>
          <a:p>
            <a:r>
              <a:rPr lang="en-US" dirty="0">
                <a:solidFill>
                  <a:srgbClr val="C00000"/>
                </a:solidFill>
              </a:rPr>
              <a:t>    }  // to here...</a:t>
            </a:r>
          </a:p>
          <a:p>
            <a:r>
              <a:rPr lang="en-US" dirty="0">
                <a:solidFill>
                  <a:srgbClr val="C00000"/>
                </a:solidFill>
              </a:rPr>
              <a:t>}</a:t>
            </a:r>
          </a:p>
        </p:txBody>
      </p:sp>
    </p:spTree>
    <p:extLst>
      <p:ext uri="{BB962C8B-B14F-4D97-AF65-F5344CB8AC3E}">
        <p14:creationId xmlns:p14="http://schemas.microsoft.com/office/powerpoint/2010/main" val="23461087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xcptions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
        <p:nvSpPr>
          <p:cNvPr id="3" name="TextBox 2"/>
          <p:cNvSpPr txBox="1"/>
          <p:nvPr/>
        </p:nvSpPr>
        <p:spPr>
          <a:xfrm>
            <a:off x="658906" y="284176"/>
            <a:ext cx="8337176" cy="584775"/>
          </a:xfrm>
          <a:prstGeom prst="rect">
            <a:avLst/>
          </a:prstGeom>
          <a:noFill/>
        </p:spPr>
        <p:txBody>
          <a:bodyPr wrap="square" rtlCol="0">
            <a:spAutoFit/>
          </a:bodyPr>
          <a:lstStyle/>
          <a:p>
            <a:r>
              <a:rPr lang="en-US" sz="3200" b="1" dirty="0" smtClean="0"/>
              <a:t>Synchronization …….</a:t>
            </a:r>
            <a:endParaRPr lang="en-US" sz="3200" b="1" dirty="0"/>
          </a:p>
        </p:txBody>
      </p:sp>
      <p:sp>
        <p:nvSpPr>
          <p:cNvPr id="6" name="TextBox 5"/>
          <p:cNvSpPr txBox="1"/>
          <p:nvPr/>
        </p:nvSpPr>
        <p:spPr>
          <a:xfrm>
            <a:off x="806824" y="1169894"/>
            <a:ext cx="9345705" cy="923330"/>
          </a:xfrm>
          <a:prstGeom prst="rect">
            <a:avLst/>
          </a:prstGeom>
          <a:noFill/>
        </p:spPr>
        <p:txBody>
          <a:bodyPr wrap="square" rtlCol="0">
            <a:spAutoFit/>
          </a:bodyPr>
          <a:lstStyle/>
          <a:p>
            <a:r>
              <a:rPr lang="en-US" dirty="0"/>
              <a:t>Unlike synchronized methods, synchronized statements must specify the object that provides the intrinsic </a:t>
            </a:r>
            <a:r>
              <a:rPr lang="en-US" dirty="0" smtClean="0"/>
              <a:t>lock.</a:t>
            </a:r>
          </a:p>
          <a:p>
            <a:endParaRPr lang="en-US" dirty="0"/>
          </a:p>
        </p:txBody>
      </p:sp>
    </p:spTree>
    <p:extLst>
      <p:ext uri="{BB962C8B-B14F-4D97-AF65-F5344CB8AC3E}">
        <p14:creationId xmlns:p14="http://schemas.microsoft.com/office/powerpoint/2010/main" val="30573357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55574" y="160338"/>
            <a:ext cx="8777609" cy="6590086"/>
          </a:xfrm>
          <a:prstGeom prst="rect">
            <a:avLst/>
          </a:prstGeom>
        </p:spPr>
      </p:pic>
    </p:spTree>
    <p:extLst>
      <p:ext uri="{BB962C8B-B14F-4D97-AF65-F5344CB8AC3E}">
        <p14:creationId xmlns:p14="http://schemas.microsoft.com/office/powerpoint/2010/main" val="34656977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55574" y="159741"/>
            <a:ext cx="8760493" cy="6577235"/>
          </a:xfrm>
          <a:prstGeom prst="rect">
            <a:avLst/>
          </a:prstGeom>
        </p:spPr>
      </p:pic>
    </p:spTree>
    <p:extLst>
      <p:ext uri="{BB962C8B-B14F-4D97-AF65-F5344CB8AC3E}">
        <p14:creationId xmlns:p14="http://schemas.microsoft.com/office/powerpoint/2010/main" val="23165290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155575" y="159741"/>
            <a:ext cx="8746378" cy="6566638"/>
          </a:xfrm>
          <a:prstGeom prst="rect">
            <a:avLst/>
          </a:prstGeom>
        </p:spPr>
      </p:pic>
    </p:spTree>
    <p:extLst>
      <p:ext uri="{BB962C8B-B14F-4D97-AF65-F5344CB8AC3E}">
        <p14:creationId xmlns:p14="http://schemas.microsoft.com/office/powerpoint/2010/main" val="202895794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307974" y="160338"/>
            <a:ext cx="8607425" cy="6462314"/>
          </a:xfrm>
          <a:prstGeom prst="rect">
            <a:avLst/>
          </a:prstGeom>
        </p:spPr>
      </p:pic>
      <p:sp>
        <p:nvSpPr>
          <p:cNvPr id="6" name="TextBox 5"/>
          <p:cNvSpPr txBox="1"/>
          <p:nvPr/>
        </p:nvSpPr>
        <p:spPr>
          <a:xfrm>
            <a:off x="811369" y="4316506"/>
            <a:ext cx="6987925" cy="707886"/>
          </a:xfrm>
          <a:prstGeom prst="rect">
            <a:avLst/>
          </a:prstGeom>
          <a:noFill/>
        </p:spPr>
        <p:txBody>
          <a:bodyPr wrap="square" rtlCol="0">
            <a:spAutoFit/>
          </a:bodyPr>
          <a:lstStyle/>
          <a:p>
            <a:r>
              <a:rPr lang="en-US" sz="2000" b="1" dirty="0">
                <a:solidFill>
                  <a:schemeClr val="bg1"/>
                </a:solidFill>
              </a:rPr>
              <a:t>Volatile only ensures that the access is atomically, while Atomics ensure that the operation is atomically.</a:t>
            </a:r>
          </a:p>
        </p:txBody>
      </p:sp>
    </p:spTree>
    <p:extLst>
      <p:ext uri="{BB962C8B-B14F-4D97-AF65-F5344CB8AC3E}">
        <p14:creationId xmlns:p14="http://schemas.microsoft.com/office/powerpoint/2010/main" val="184517727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307974" y="160338"/>
            <a:ext cx="11735527" cy="6603533"/>
          </a:xfrm>
          <a:prstGeom prst="rect">
            <a:avLst/>
          </a:prstGeom>
        </p:spPr>
      </p:pic>
    </p:spTree>
    <p:extLst>
      <p:ext uri="{BB962C8B-B14F-4D97-AF65-F5344CB8AC3E}">
        <p14:creationId xmlns:p14="http://schemas.microsoft.com/office/powerpoint/2010/main" val="29796162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2"/>
          <a:stretch>
            <a:fillRect/>
          </a:stretch>
        </p:blipFill>
        <p:spPr>
          <a:xfrm>
            <a:off x="155575" y="160337"/>
            <a:ext cx="11681302" cy="5877391"/>
          </a:xfrm>
          <a:prstGeom prst="rect">
            <a:avLst/>
          </a:prstGeom>
        </p:spPr>
      </p:pic>
    </p:spTree>
    <p:extLst>
      <p:ext uri="{BB962C8B-B14F-4D97-AF65-F5344CB8AC3E}">
        <p14:creationId xmlns:p14="http://schemas.microsoft.com/office/powerpoint/2010/main" val="35285947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307975" y="284177"/>
            <a:ext cx="9024284" cy="5541940"/>
          </a:xfrm>
          <a:prstGeom prst="rect">
            <a:avLst/>
          </a:prstGeom>
        </p:spPr>
      </p:pic>
      <p:sp>
        <p:nvSpPr>
          <p:cNvPr id="7" name="TextBox 6"/>
          <p:cNvSpPr txBox="1"/>
          <p:nvPr/>
        </p:nvSpPr>
        <p:spPr>
          <a:xfrm>
            <a:off x="309282" y="6078071"/>
            <a:ext cx="11161059" cy="461665"/>
          </a:xfrm>
          <a:prstGeom prst="rect">
            <a:avLst/>
          </a:prstGeom>
          <a:noFill/>
        </p:spPr>
        <p:txBody>
          <a:bodyPr wrap="square" rtlCol="0">
            <a:spAutoFit/>
          </a:bodyPr>
          <a:lstStyle/>
          <a:p>
            <a:r>
              <a:rPr lang="en-US" sz="2400" dirty="0"/>
              <a:t>Lab18.9: Demonstration of threads dead lock:</a:t>
            </a:r>
          </a:p>
        </p:txBody>
      </p:sp>
    </p:spTree>
    <p:extLst>
      <p:ext uri="{BB962C8B-B14F-4D97-AF65-F5344CB8AC3E}">
        <p14:creationId xmlns:p14="http://schemas.microsoft.com/office/powerpoint/2010/main" val="1044055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
        <p:nvSpPr>
          <p:cNvPr id="7" name="TextBox 6"/>
          <p:cNvSpPr txBox="1"/>
          <p:nvPr/>
        </p:nvSpPr>
        <p:spPr>
          <a:xfrm>
            <a:off x="460375" y="1038556"/>
            <a:ext cx="11161059" cy="461665"/>
          </a:xfrm>
          <a:prstGeom prst="rect">
            <a:avLst/>
          </a:prstGeom>
          <a:noFill/>
        </p:spPr>
        <p:txBody>
          <a:bodyPr wrap="square" rtlCol="0">
            <a:spAutoFit/>
          </a:bodyPr>
          <a:lstStyle/>
          <a:p>
            <a:r>
              <a:rPr lang="en-US" sz="2400" b="1" dirty="0"/>
              <a:t>Lab18.9: Demonstration of threads dead lock:</a:t>
            </a:r>
          </a:p>
        </p:txBody>
      </p:sp>
      <p:sp>
        <p:nvSpPr>
          <p:cNvPr id="3" name="TextBox 2"/>
          <p:cNvSpPr txBox="1"/>
          <p:nvPr/>
        </p:nvSpPr>
        <p:spPr>
          <a:xfrm>
            <a:off x="460375" y="1828800"/>
            <a:ext cx="10082119" cy="1938992"/>
          </a:xfrm>
          <a:prstGeom prst="rect">
            <a:avLst/>
          </a:prstGeom>
          <a:noFill/>
        </p:spPr>
        <p:txBody>
          <a:bodyPr wrap="square" rtlCol="0">
            <a:spAutoFit/>
          </a:bodyPr>
          <a:lstStyle/>
          <a:p>
            <a:r>
              <a:rPr lang="en-US" sz="2400" dirty="0"/>
              <a:t>Alphonse and Gaston are friends, and great believers in courtesy. A strict rule of courtesy is that when you bow to a friend, you must remain bowed until your friend has a chance to return the bow. Unfortunately, this rule does not account for the possibility that two friends might bow to each other at the same time.</a:t>
            </a:r>
          </a:p>
        </p:txBody>
      </p:sp>
    </p:spTree>
    <p:extLst>
      <p:ext uri="{BB962C8B-B14F-4D97-AF65-F5344CB8AC3E}">
        <p14:creationId xmlns:p14="http://schemas.microsoft.com/office/powerpoint/2010/main" val="15373637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
        <p:nvSpPr>
          <p:cNvPr id="3" name="TextBox 2"/>
          <p:cNvSpPr txBox="1"/>
          <p:nvPr/>
        </p:nvSpPr>
        <p:spPr>
          <a:xfrm>
            <a:off x="460375" y="284176"/>
            <a:ext cx="10109013" cy="9571851"/>
          </a:xfrm>
          <a:prstGeom prst="rect">
            <a:avLst/>
          </a:prstGeom>
          <a:noFill/>
        </p:spPr>
        <p:txBody>
          <a:bodyPr wrap="square" rtlCol="0">
            <a:spAutoFit/>
          </a:bodyPr>
          <a:lstStyle/>
          <a:p>
            <a:r>
              <a:rPr lang="en-US" sz="2800" b="1" u="sng" dirty="0" smtClean="0"/>
              <a:t>Threads</a:t>
            </a:r>
          </a:p>
          <a:p>
            <a:pPr marL="457200" indent="-457200">
              <a:buFont typeface="Arial" panose="020B0604020202020204" pitchFamily="34" charset="0"/>
              <a:buChar char="•"/>
            </a:pPr>
            <a:r>
              <a:rPr lang="en-US" sz="2800" dirty="0" smtClean="0"/>
              <a:t>Sometimes referred as “</a:t>
            </a:r>
            <a:r>
              <a:rPr lang="en-US" sz="2800" i="1" dirty="0" smtClean="0"/>
              <a:t>light weight processes”</a:t>
            </a:r>
            <a:r>
              <a:rPr lang="en-US" sz="2800" dirty="0" smtClean="0"/>
              <a:t>.</a:t>
            </a:r>
          </a:p>
          <a:p>
            <a:pPr marL="457200" indent="-457200">
              <a:buFont typeface="Arial" panose="020B0604020202020204" pitchFamily="34" charset="0"/>
              <a:buChar char="•"/>
            </a:pPr>
            <a:r>
              <a:rPr lang="en-US" sz="2800" dirty="0" smtClean="0"/>
              <a:t>Creating a thread requires fewer resources than creating new process.</a:t>
            </a:r>
          </a:p>
          <a:p>
            <a:pPr marL="457200" indent="-457200">
              <a:buFont typeface="Arial" panose="020B0604020202020204" pitchFamily="34" charset="0"/>
              <a:buChar char="•"/>
            </a:pPr>
            <a:r>
              <a:rPr lang="en-US" sz="2800" dirty="0" smtClean="0"/>
              <a:t>Threads exists within a process.</a:t>
            </a:r>
          </a:p>
          <a:p>
            <a:pPr marL="457200" indent="-457200">
              <a:buFont typeface="Arial" panose="020B0604020202020204" pitchFamily="34" charset="0"/>
              <a:buChar char="•"/>
            </a:pPr>
            <a:r>
              <a:rPr lang="en-US" sz="2800" dirty="0" smtClean="0"/>
              <a:t>Every process has at least one thread.</a:t>
            </a:r>
          </a:p>
          <a:p>
            <a:pPr marL="457200" indent="-457200">
              <a:buFont typeface="Arial" panose="020B0604020202020204" pitchFamily="34" charset="0"/>
              <a:buChar char="•"/>
            </a:pPr>
            <a:r>
              <a:rPr lang="en-US" sz="2800" dirty="0" smtClean="0"/>
              <a:t>Threads </a:t>
            </a:r>
            <a:r>
              <a:rPr lang="en-US" sz="2800" dirty="0"/>
              <a:t>share the process's resources, including memory and open files</a:t>
            </a:r>
            <a:endParaRPr lang="en-US" sz="2800" dirty="0" smtClean="0"/>
          </a:p>
          <a:p>
            <a:pPr marL="457200" indent="-457200">
              <a:buFont typeface="Arial" panose="020B0604020202020204" pitchFamily="34" charset="0"/>
              <a:buChar char="•"/>
            </a:pPr>
            <a:endParaRPr lang="en-US" sz="2800" dirty="0" smtClean="0"/>
          </a:p>
          <a:p>
            <a:pPr marL="457200" indent="-457200">
              <a:buFont typeface="Arial" panose="020B0604020202020204" pitchFamily="34" charset="0"/>
              <a:buChar char="•"/>
            </a:pPr>
            <a:endParaRPr lang="en-US" sz="2800" dirty="0"/>
          </a:p>
          <a:p>
            <a:endParaRPr lang="en-US" sz="2800" b="1" u="sng" dirty="0" smtClean="0"/>
          </a:p>
          <a:p>
            <a:endParaRPr lang="en-US" sz="2800" b="1" u="sng" dirty="0"/>
          </a:p>
          <a:p>
            <a:endParaRPr lang="en-US" sz="2800" b="1" u="sng" dirty="0" smtClean="0"/>
          </a:p>
          <a:p>
            <a:endParaRPr lang="en-US" sz="2800" b="1" u="sng" dirty="0"/>
          </a:p>
          <a:p>
            <a:endParaRPr lang="en-US" sz="2800" b="1" u="sng" dirty="0" smtClean="0"/>
          </a:p>
          <a:p>
            <a:endParaRPr lang="en-US" sz="2800" b="1" u="sng" dirty="0"/>
          </a:p>
          <a:p>
            <a:endParaRPr lang="en-US" sz="2800" b="1" u="sng" dirty="0" smtClean="0"/>
          </a:p>
          <a:p>
            <a:endParaRPr lang="en-US" sz="2800" b="1" u="sng" dirty="0"/>
          </a:p>
          <a:p>
            <a:endParaRPr lang="en-US" sz="2800" b="1" u="sng" dirty="0" smtClean="0"/>
          </a:p>
          <a:p>
            <a:endParaRPr lang="en-US" sz="2800" b="1" u="sng" dirty="0"/>
          </a:p>
          <a:p>
            <a:endParaRPr lang="en-US" sz="2800" b="1" u="sng" dirty="0" smtClean="0"/>
          </a:p>
          <a:p>
            <a:endParaRPr lang="en-US" sz="2800" b="1" u="sng" dirty="0"/>
          </a:p>
        </p:txBody>
      </p:sp>
    </p:spTree>
    <p:extLst>
      <p:ext uri="{BB962C8B-B14F-4D97-AF65-F5344CB8AC3E}">
        <p14:creationId xmlns:p14="http://schemas.microsoft.com/office/powerpoint/2010/main" val="37648698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307975" y="284176"/>
            <a:ext cx="9696637" cy="5308677"/>
          </a:xfrm>
          <a:prstGeom prst="rect">
            <a:avLst/>
          </a:prstGeom>
        </p:spPr>
      </p:pic>
      <p:sp>
        <p:nvSpPr>
          <p:cNvPr id="6" name="TextBox 5"/>
          <p:cNvSpPr txBox="1"/>
          <p:nvPr/>
        </p:nvSpPr>
        <p:spPr>
          <a:xfrm>
            <a:off x="460375" y="5970494"/>
            <a:ext cx="9947649" cy="461665"/>
          </a:xfrm>
          <a:prstGeom prst="rect">
            <a:avLst/>
          </a:prstGeom>
          <a:noFill/>
        </p:spPr>
        <p:txBody>
          <a:bodyPr wrap="square" rtlCol="0">
            <a:spAutoFit/>
          </a:bodyPr>
          <a:lstStyle/>
          <a:p>
            <a:r>
              <a:rPr lang="en-US" sz="2400" dirty="0" smtClean="0"/>
              <a:t>Lab18.10: </a:t>
            </a:r>
            <a:r>
              <a:rPr lang="en-US" sz="2400" dirty="0"/>
              <a:t>Demonstration of solving threads dead lock</a:t>
            </a:r>
          </a:p>
        </p:txBody>
      </p:sp>
    </p:spTree>
    <p:extLst>
      <p:ext uri="{BB962C8B-B14F-4D97-AF65-F5344CB8AC3E}">
        <p14:creationId xmlns:p14="http://schemas.microsoft.com/office/powerpoint/2010/main" val="9994335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55575" y="240181"/>
            <a:ext cx="11484477" cy="6483348"/>
          </a:xfrm>
          <a:prstGeom prst="rect">
            <a:avLst/>
          </a:prstGeom>
        </p:spPr>
      </p:pic>
    </p:spTree>
    <p:extLst>
      <p:ext uri="{BB962C8B-B14F-4D97-AF65-F5344CB8AC3E}">
        <p14:creationId xmlns:p14="http://schemas.microsoft.com/office/powerpoint/2010/main" val="5210784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55575" y="232983"/>
            <a:ext cx="10963818" cy="6360999"/>
          </a:xfrm>
          <a:prstGeom prst="rect">
            <a:avLst/>
          </a:prstGeom>
        </p:spPr>
      </p:pic>
    </p:spTree>
    <p:extLst>
      <p:ext uri="{BB962C8B-B14F-4D97-AF65-F5344CB8AC3E}">
        <p14:creationId xmlns:p14="http://schemas.microsoft.com/office/powerpoint/2010/main" val="19747019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307974" y="262826"/>
            <a:ext cx="11643619" cy="6442774"/>
          </a:xfrm>
          <a:prstGeom prst="rect">
            <a:avLst/>
          </a:prstGeom>
          <a:solidFill>
            <a:schemeClr val="tx1">
              <a:lumMod val="95000"/>
            </a:schemeClr>
          </a:solidFill>
        </p:spPr>
        <p:txBody>
          <a:bodyPr wrap="square" rtlCol="0">
            <a:spAutoFit/>
          </a:bodyPr>
          <a:lstStyle/>
          <a:p>
            <a:endParaRPr lang="en-US" dirty="0"/>
          </a:p>
        </p:txBody>
      </p:sp>
      <p:cxnSp>
        <p:nvCxnSpPr>
          <p:cNvPr id="6" name="Straight Connector 5"/>
          <p:cNvCxnSpPr/>
          <p:nvPr/>
        </p:nvCxnSpPr>
        <p:spPr>
          <a:xfrm flipV="1">
            <a:off x="307974" y="1103086"/>
            <a:ext cx="11643619" cy="5805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79644" y="348981"/>
            <a:ext cx="5650139" cy="584775"/>
          </a:xfrm>
          <a:prstGeom prst="rect">
            <a:avLst/>
          </a:prstGeom>
          <a:noFill/>
        </p:spPr>
        <p:txBody>
          <a:bodyPr wrap="square" rtlCol="0">
            <a:spAutoFit/>
          </a:bodyPr>
          <a:lstStyle/>
          <a:p>
            <a:r>
              <a:rPr lang="en-US" sz="3200" b="1" dirty="0" smtClean="0">
                <a:solidFill>
                  <a:schemeClr val="bg1"/>
                </a:solidFill>
              </a:rPr>
              <a:t>Guarded Blocks</a:t>
            </a:r>
            <a:endParaRPr lang="en-US" sz="3200" b="1" dirty="0">
              <a:solidFill>
                <a:schemeClr val="bg1"/>
              </a:solidFill>
            </a:endParaRPr>
          </a:p>
        </p:txBody>
      </p:sp>
      <p:sp>
        <p:nvSpPr>
          <p:cNvPr id="9" name="TextBox 8"/>
          <p:cNvSpPr txBox="1"/>
          <p:nvPr/>
        </p:nvSpPr>
        <p:spPr>
          <a:xfrm>
            <a:off x="809312" y="1392766"/>
            <a:ext cx="7942801" cy="8032968"/>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bg1"/>
                </a:solidFill>
              </a:rPr>
              <a:t>CPU cycles are wasted since it executes while continuously waiting</a:t>
            </a:r>
          </a:p>
          <a:p>
            <a:r>
              <a:rPr lang="en-US" dirty="0" smtClean="0">
                <a:solidFill>
                  <a:srgbClr val="C00000"/>
                </a:solidFill>
              </a:rPr>
              <a:t>public </a:t>
            </a:r>
            <a:r>
              <a:rPr lang="en-US" dirty="0">
                <a:solidFill>
                  <a:srgbClr val="C00000"/>
                </a:solidFill>
              </a:rPr>
              <a:t>void </a:t>
            </a:r>
            <a:r>
              <a:rPr lang="en-US" dirty="0" err="1">
                <a:solidFill>
                  <a:srgbClr val="C00000"/>
                </a:solidFill>
              </a:rPr>
              <a:t>guardedJoy</a:t>
            </a:r>
            <a:r>
              <a:rPr lang="en-US" dirty="0">
                <a:solidFill>
                  <a:srgbClr val="C00000"/>
                </a:solidFill>
              </a:rPr>
              <a:t>() {</a:t>
            </a:r>
          </a:p>
          <a:p>
            <a:r>
              <a:rPr lang="en-US" dirty="0">
                <a:solidFill>
                  <a:srgbClr val="C00000"/>
                </a:solidFill>
              </a:rPr>
              <a:t>    // Simple loop guard. Wastes</a:t>
            </a:r>
          </a:p>
          <a:p>
            <a:r>
              <a:rPr lang="en-US" dirty="0">
                <a:solidFill>
                  <a:srgbClr val="C00000"/>
                </a:solidFill>
              </a:rPr>
              <a:t>    // processor time. Don't do this!</a:t>
            </a:r>
          </a:p>
          <a:p>
            <a:r>
              <a:rPr lang="en-US" dirty="0">
                <a:solidFill>
                  <a:srgbClr val="C00000"/>
                </a:solidFill>
              </a:rPr>
              <a:t>    while(!joy) {}</a:t>
            </a:r>
          </a:p>
          <a:p>
            <a:r>
              <a:rPr lang="en-US" dirty="0">
                <a:solidFill>
                  <a:srgbClr val="C00000"/>
                </a:solidFill>
              </a:rPr>
              <a:t>    </a:t>
            </a:r>
            <a:r>
              <a:rPr lang="en-US" dirty="0" err="1">
                <a:solidFill>
                  <a:srgbClr val="C00000"/>
                </a:solidFill>
              </a:rPr>
              <a:t>System.out.println</a:t>
            </a:r>
            <a:r>
              <a:rPr lang="en-US" dirty="0">
                <a:solidFill>
                  <a:srgbClr val="C00000"/>
                </a:solidFill>
              </a:rPr>
              <a:t>("Joy has been achieved!");</a:t>
            </a:r>
          </a:p>
          <a:p>
            <a:r>
              <a:rPr lang="en-US" dirty="0" smtClean="0">
                <a:solidFill>
                  <a:srgbClr val="C00000"/>
                </a:solidFill>
              </a:rPr>
              <a:t>}</a:t>
            </a:r>
          </a:p>
          <a:p>
            <a:pPr marL="342900" indent="-342900">
              <a:buFont typeface="Arial" panose="020B0604020202020204" pitchFamily="34" charset="0"/>
              <a:buChar char="•"/>
            </a:pPr>
            <a:r>
              <a:rPr lang="en-US" sz="2400" dirty="0" smtClean="0">
                <a:solidFill>
                  <a:schemeClr val="bg1"/>
                </a:solidFill>
              </a:rPr>
              <a:t>A better approach</a:t>
            </a:r>
          </a:p>
          <a:p>
            <a:r>
              <a:rPr lang="en-US" sz="2000" dirty="0" smtClean="0">
                <a:solidFill>
                  <a:srgbClr val="C00000"/>
                </a:solidFill>
              </a:rPr>
              <a:t>public </a:t>
            </a:r>
            <a:r>
              <a:rPr lang="en-US" sz="2000" dirty="0">
                <a:solidFill>
                  <a:srgbClr val="C00000"/>
                </a:solidFill>
              </a:rPr>
              <a:t>synchronized void </a:t>
            </a:r>
            <a:r>
              <a:rPr lang="en-US" sz="2000" dirty="0" err="1">
                <a:solidFill>
                  <a:srgbClr val="C00000"/>
                </a:solidFill>
              </a:rPr>
              <a:t>guardedJoy</a:t>
            </a:r>
            <a:r>
              <a:rPr lang="en-US" sz="2000" dirty="0">
                <a:solidFill>
                  <a:srgbClr val="C00000"/>
                </a:solidFill>
              </a:rPr>
              <a:t>() </a:t>
            </a:r>
            <a:r>
              <a:rPr lang="en-US" sz="2000" dirty="0" smtClean="0">
                <a:solidFill>
                  <a:srgbClr val="C00000"/>
                </a:solidFill>
              </a:rPr>
              <a:t>{</a:t>
            </a:r>
          </a:p>
          <a:p>
            <a:r>
              <a:rPr lang="en-US" sz="2000" dirty="0" smtClean="0">
                <a:solidFill>
                  <a:srgbClr val="C00000"/>
                </a:solidFill>
              </a:rPr>
              <a:t>// </a:t>
            </a:r>
            <a:r>
              <a:rPr lang="en-US" sz="2000" dirty="0">
                <a:solidFill>
                  <a:srgbClr val="C00000"/>
                </a:solidFill>
              </a:rPr>
              <a:t>This guard only loops once for each special event, which may not</a:t>
            </a:r>
          </a:p>
          <a:p>
            <a:r>
              <a:rPr lang="en-US" sz="2000" dirty="0" smtClean="0">
                <a:solidFill>
                  <a:srgbClr val="C00000"/>
                </a:solidFill>
              </a:rPr>
              <a:t>// </a:t>
            </a:r>
            <a:r>
              <a:rPr lang="en-US" sz="2000" dirty="0">
                <a:solidFill>
                  <a:srgbClr val="C00000"/>
                </a:solidFill>
              </a:rPr>
              <a:t>be the event we're waiting for</a:t>
            </a:r>
            <a:r>
              <a:rPr lang="en-US" sz="2000" dirty="0" smtClean="0">
                <a:solidFill>
                  <a:srgbClr val="C00000"/>
                </a:solidFill>
              </a:rPr>
              <a:t>.</a:t>
            </a:r>
          </a:p>
          <a:p>
            <a:r>
              <a:rPr lang="en-US" sz="2000" dirty="0" smtClean="0">
                <a:solidFill>
                  <a:srgbClr val="C00000"/>
                </a:solidFill>
              </a:rPr>
              <a:t>    </a:t>
            </a:r>
            <a:r>
              <a:rPr lang="en-US" sz="2000" dirty="0">
                <a:solidFill>
                  <a:srgbClr val="C00000"/>
                </a:solidFill>
              </a:rPr>
              <a:t>while(!joy) {</a:t>
            </a:r>
          </a:p>
          <a:p>
            <a:r>
              <a:rPr lang="en-US" sz="2000" dirty="0">
                <a:solidFill>
                  <a:srgbClr val="C00000"/>
                </a:solidFill>
              </a:rPr>
              <a:t>        try {</a:t>
            </a:r>
          </a:p>
          <a:p>
            <a:r>
              <a:rPr lang="en-US" sz="2000" dirty="0">
                <a:solidFill>
                  <a:srgbClr val="C00000"/>
                </a:solidFill>
              </a:rPr>
              <a:t>            wait();</a:t>
            </a:r>
          </a:p>
          <a:p>
            <a:r>
              <a:rPr lang="en-US" sz="2000" dirty="0">
                <a:solidFill>
                  <a:srgbClr val="C00000"/>
                </a:solidFill>
              </a:rPr>
              <a:t>        } catch (</a:t>
            </a:r>
            <a:r>
              <a:rPr lang="en-US" sz="2000" dirty="0" err="1">
                <a:solidFill>
                  <a:srgbClr val="C00000"/>
                </a:solidFill>
              </a:rPr>
              <a:t>InterruptedException</a:t>
            </a:r>
            <a:r>
              <a:rPr lang="en-US" sz="2000" dirty="0">
                <a:solidFill>
                  <a:srgbClr val="C00000"/>
                </a:solidFill>
              </a:rPr>
              <a:t> e) {}</a:t>
            </a:r>
          </a:p>
          <a:p>
            <a:r>
              <a:rPr lang="en-US" sz="2000" dirty="0">
                <a:solidFill>
                  <a:srgbClr val="C00000"/>
                </a:solidFill>
              </a:rPr>
              <a:t>    }</a:t>
            </a:r>
          </a:p>
          <a:p>
            <a:r>
              <a:rPr lang="en-US" sz="2000" dirty="0" smtClean="0">
                <a:solidFill>
                  <a:srgbClr val="C00000"/>
                </a:solidFill>
              </a:rPr>
              <a:t>    </a:t>
            </a:r>
            <a:r>
              <a:rPr lang="en-US" sz="2000" dirty="0" err="1">
                <a:solidFill>
                  <a:srgbClr val="C00000"/>
                </a:solidFill>
              </a:rPr>
              <a:t>System.out.println</a:t>
            </a:r>
            <a:r>
              <a:rPr lang="en-US" sz="2000" dirty="0">
                <a:solidFill>
                  <a:srgbClr val="C00000"/>
                </a:solidFill>
              </a:rPr>
              <a:t>("Joy and efficiency have been achieved!");</a:t>
            </a:r>
          </a:p>
          <a:p>
            <a:r>
              <a:rPr lang="en-US" sz="2000" dirty="0">
                <a:solidFill>
                  <a:srgbClr val="C00000"/>
                </a:solidFill>
              </a:rPr>
              <a:t>}</a:t>
            </a:r>
            <a:endParaRPr lang="en-US" sz="2000" dirty="0" smtClean="0">
              <a:solidFill>
                <a:srgbClr val="C00000"/>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
        <p:nvSpPr>
          <p:cNvPr id="11" name="TextBox 10"/>
          <p:cNvSpPr txBox="1"/>
          <p:nvPr/>
        </p:nvSpPr>
        <p:spPr>
          <a:xfrm>
            <a:off x="8533319" y="3649525"/>
            <a:ext cx="3295823" cy="1200329"/>
          </a:xfrm>
          <a:prstGeom prst="rect">
            <a:avLst/>
          </a:prstGeom>
          <a:noFill/>
        </p:spPr>
        <p:txBody>
          <a:bodyPr wrap="square" rtlCol="0">
            <a:spAutoFit/>
          </a:bodyPr>
          <a:lstStyle/>
          <a:p>
            <a:r>
              <a:rPr lang="en-US" dirty="0">
                <a:solidFill>
                  <a:srgbClr val="C00000"/>
                </a:solidFill>
              </a:rPr>
              <a:t>public </a:t>
            </a:r>
            <a:r>
              <a:rPr lang="en-US" dirty="0" smtClean="0">
                <a:solidFill>
                  <a:srgbClr val="C00000"/>
                </a:solidFill>
              </a:rPr>
              <a:t>synchronized </a:t>
            </a:r>
            <a:r>
              <a:rPr lang="en-US" dirty="0" err="1" smtClean="0">
                <a:solidFill>
                  <a:srgbClr val="C00000"/>
                </a:solidFill>
              </a:rPr>
              <a:t>notifyJoy</a:t>
            </a:r>
            <a:r>
              <a:rPr lang="en-US" dirty="0">
                <a:solidFill>
                  <a:srgbClr val="C00000"/>
                </a:solidFill>
              </a:rPr>
              <a:t>() {</a:t>
            </a:r>
          </a:p>
          <a:p>
            <a:r>
              <a:rPr lang="en-US" dirty="0">
                <a:solidFill>
                  <a:srgbClr val="C00000"/>
                </a:solidFill>
              </a:rPr>
              <a:t>    joy = true;</a:t>
            </a:r>
          </a:p>
          <a:p>
            <a:r>
              <a:rPr lang="en-US" dirty="0">
                <a:solidFill>
                  <a:srgbClr val="C00000"/>
                </a:solidFill>
              </a:rPr>
              <a:t>    </a:t>
            </a:r>
            <a:r>
              <a:rPr lang="en-US" dirty="0" err="1">
                <a:solidFill>
                  <a:srgbClr val="C00000"/>
                </a:solidFill>
              </a:rPr>
              <a:t>notifyAll</a:t>
            </a:r>
            <a:r>
              <a:rPr lang="en-US" dirty="0">
                <a:solidFill>
                  <a:srgbClr val="C00000"/>
                </a:solidFill>
              </a:rPr>
              <a:t>();</a:t>
            </a:r>
          </a:p>
          <a:p>
            <a:r>
              <a:rPr lang="en-US" dirty="0">
                <a:solidFill>
                  <a:srgbClr val="C00000"/>
                </a:solidFill>
              </a:rPr>
              <a:t>}</a:t>
            </a:r>
          </a:p>
        </p:txBody>
      </p:sp>
    </p:spTree>
    <p:extLst>
      <p:ext uri="{BB962C8B-B14F-4D97-AF65-F5344CB8AC3E}">
        <p14:creationId xmlns:p14="http://schemas.microsoft.com/office/powerpoint/2010/main" val="1263908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307974" y="262826"/>
            <a:ext cx="11643619" cy="6442774"/>
          </a:xfrm>
          <a:prstGeom prst="rect">
            <a:avLst/>
          </a:prstGeom>
          <a:solidFill>
            <a:schemeClr val="tx1">
              <a:lumMod val="95000"/>
            </a:schemeClr>
          </a:solidFill>
        </p:spPr>
        <p:txBody>
          <a:bodyPr wrap="square" rtlCol="0">
            <a:spAutoFit/>
          </a:bodyPr>
          <a:lstStyle/>
          <a:p>
            <a:endParaRPr lang="en-US" dirty="0"/>
          </a:p>
        </p:txBody>
      </p:sp>
      <p:cxnSp>
        <p:nvCxnSpPr>
          <p:cNvPr id="6" name="Straight Connector 5"/>
          <p:cNvCxnSpPr/>
          <p:nvPr/>
        </p:nvCxnSpPr>
        <p:spPr>
          <a:xfrm flipV="1">
            <a:off x="307974" y="1103086"/>
            <a:ext cx="11643619" cy="5805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79644" y="348981"/>
            <a:ext cx="5650139" cy="584775"/>
          </a:xfrm>
          <a:prstGeom prst="rect">
            <a:avLst/>
          </a:prstGeom>
          <a:noFill/>
        </p:spPr>
        <p:txBody>
          <a:bodyPr wrap="square" rtlCol="0">
            <a:spAutoFit/>
          </a:bodyPr>
          <a:lstStyle/>
          <a:p>
            <a:r>
              <a:rPr lang="en-US" sz="3200" b="1" dirty="0" smtClean="0">
                <a:solidFill>
                  <a:schemeClr val="bg1"/>
                </a:solidFill>
              </a:rPr>
              <a:t>Guarded Blocks ……</a:t>
            </a:r>
            <a:endParaRPr lang="en-US" sz="3200" b="1" dirty="0">
              <a:solidFill>
                <a:schemeClr val="bg1"/>
              </a:solidFill>
            </a:endParaRPr>
          </a:p>
        </p:txBody>
      </p:sp>
      <p:sp>
        <p:nvSpPr>
          <p:cNvPr id="9" name="TextBox 8"/>
          <p:cNvSpPr txBox="1"/>
          <p:nvPr/>
        </p:nvSpPr>
        <p:spPr>
          <a:xfrm>
            <a:off x="809312" y="1392766"/>
            <a:ext cx="7942801" cy="2308324"/>
          </a:xfrm>
          <a:prstGeom prst="rect">
            <a:avLst/>
          </a:prstGeom>
          <a:noFill/>
        </p:spPr>
        <p:txBody>
          <a:bodyPr wrap="square" rtlCol="0">
            <a:spAutoFit/>
          </a:bodyPr>
          <a:lstStyle/>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
        <p:nvSpPr>
          <p:cNvPr id="3" name="TextBox 2"/>
          <p:cNvSpPr txBox="1"/>
          <p:nvPr/>
        </p:nvSpPr>
        <p:spPr>
          <a:xfrm>
            <a:off x="696686" y="1392766"/>
            <a:ext cx="10290313" cy="3785652"/>
          </a:xfrm>
          <a:prstGeom prst="rect">
            <a:avLst/>
          </a:prstGeom>
          <a:noFill/>
        </p:spPr>
        <p:txBody>
          <a:bodyPr wrap="square" rtlCol="0">
            <a:spAutoFit/>
          </a:bodyPr>
          <a:lstStyle/>
          <a:p>
            <a:r>
              <a:rPr lang="en-US" sz="2400" dirty="0">
                <a:solidFill>
                  <a:schemeClr val="bg1"/>
                </a:solidFill>
              </a:rPr>
              <a:t>Lab18.11: Demonstration of Guarded blocks</a:t>
            </a:r>
            <a:r>
              <a:rPr lang="en-US" sz="2400" dirty="0" smtClean="0">
                <a:solidFill>
                  <a:schemeClr val="bg1"/>
                </a:solidFill>
              </a:rPr>
              <a:t>:</a:t>
            </a:r>
          </a:p>
          <a:p>
            <a:endParaRPr lang="en-US" sz="2400" dirty="0">
              <a:solidFill>
                <a:schemeClr val="bg1"/>
              </a:solidFill>
            </a:endParaRPr>
          </a:p>
          <a:p>
            <a:endParaRPr lang="en-US" sz="2400" dirty="0" smtClean="0">
              <a:solidFill>
                <a:schemeClr val="bg1"/>
              </a:solidFill>
            </a:endParaRPr>
          </a:p>
          <a:p>
            <a:r>
              <a:rPr lang="en-US" sz="2400" dirty="0">
                <a:solidFill>
                  <a:schemeClr val="bg1"/>
                </a:solidFill>
              </a:rPr>
              <a:t>Let's use guarded blocks to create a Producer-Consumer application. This kind of application shares data between two threads: the producer, that creates the data, and the consumer, that does something with it. The two threads communicate using a shared object. Coordination is essential: the consumer thread must not attempt to retrieve the data before the producer thread has delivered it, and the producer thread must not attempt to deliver new data if the consumer hasn't retrieved the old data</a:t>
            </a:r>
            <a:r>
              <a:rPr lang="en-US" sz="2400" dirty="0" smtClean="0">
                <a:solidFill>
                  <a:schemeClr val="bg1"/>
                </a:solidFill>
              </a:rPr>
              <a:t>.</a:t>
            </a:r>
            <a:endParaRPr lang="en-US" sz="2400" dirty="0">
              <a:solidFill>
                <a:schemeClr val="bg1"/>
              </a:solidFill>
            </a:endParaRPr>
          </a:p>
        </p:txBody>
      </p:sp>
    </p:spTree>
    <p:extLst>
      <p:ext uri="{BB962C8B-B14F-4D97-AF65-F5344CB8AC3E}">
        <p14:creationId xmlns:p14="http://schemas.microsoft.com/office/powerpoint/2010/main" val="12937096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195409" y="320883"/>
            <a:ext cx="11756185" cy="5803844"/>
          </a:xfrm>
          <a:prstGeom prst="rect">
            <a:avLst/>
          </a:prstGeom>
        </p:spPr>
      </p:pic>
    </p:spTree>
    <p:extLst>
      <p:ext uri="{BB962C8B-B14F-4D97-AF65-F5344CB8AC3E}">
        <p14:creationId xmlns:p14="http://schemas.microsoft.com/office/powerpoint/2010/main" val="30471907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307975" y="278290"/>
            <a:ext cx="9910082" cy="6433399"/>
          </a:xfrm>
          <a:prstGeom prst="rect">
            <a:avLst/>
          </a:prstGeom>
        </p:spPr>
      </p:pic>
    </p:spTree>
    <p:extLst>
      <p:ext uri="{BB962C8B-B14F-4D97-AF65-F5344CB8AC3E}">
        <p14:creationId xmlns:p14="http://schemas.microsoft.com/office/powerpoint/2010/main" val="16920735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307975" y="284175"/>
            <a:ext cx="10288324" cy="6309807"/>
          </a:xfrm>
          <a:prstGeom prst="rect">
            <a:avLst/>
          </a:prstGeom>
        </p:spPr>
      </p:pic>
    </p:spTree>
    <p:extLst>
      <p:ext uri="{BB962C8B-B14F-4D97-AF65-F5344CB8AC3E}">
        <p14:creationId xmlns:p14="http://schemas.microsoft.com/office/powerpoint/2010/main" val="25459428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155574" y="160338"/>
            <a:ext cx="10563819" cy="6549744"/>
          </a:xfrm>
          <a:prstGeom prst="rect">
            <a:avLst/>
          </a:prstGeom>
        </p:spPr>
      </p:pic>
    </p:spTree>
    <p:extLst>
      <p:ext uri="{BB962C8B-B14F-4D97-AF65-F5344CB8AC3E}">
        <p14:creationId xmlns:p14="http://schemas.microsoft.com/office/powerpoint/2010/main" val="23041176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307974" y="262826"/>
            <a:ext cx="11643619" cy="6442774"/>
          </a:xfrm>
          <a:prstGeom prst="rect">
            <a:avLst/>
          </a:prstGeom>
          <a:solidFill>
            <a:schemeClr val="tx1">
              <a:lumMod val="95000"/>
            </a:schemeClr>
          </a:solidFill>
        </p:spPr>
        <p:txBody>
          <a:bodyPr wrap="square" rtlCol="0">
            <a:spAutoFit/>
          </a:bodyPr>
          <a:lstStyle/>
          <a:p>
            <a:endParaRPr lang="en-US" dirty="0"/>
          </a:p>
        </p:txBody>
      </p:sp>
      <p:cxnSp>
        <p:nvCxnSpPr>
          <p:cNvPr id="6" name="Straight Connector 5"/>
          <p:cNvCxnSpPr/>
          <p:nvPr/>
        </p:nvCxnSpPr>
        <p:spPr>
          <a:xfrm flipV="1">
            <a:off x="307974" y="1103086"/>
            <a:ext cx="11643619" cy="5805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79644" y="348981"/>
            <a:ext cx="5650139" cy="584775"/>
          </a:xfrm>
          <a:prstGeom prst="rect">
            <a:avLst/>
          </a:prstGeom>
          <a:noFill/>
        </p:spPr>
        <p:txBody>
          <a:bodyPr wrap="square" rtlCol="0">
            <a:spAutoFit/>
          </a:bodyPr>
          <a:lstStyle/>
          <a:p>
            <a:r>
              <a:rPr lang="en-US" sz="3200" b="1" dirty="0" smtClean="0">
                <a:solidFill>
                  <a:schemeClr val="bg1"/>
                </a:solidFill>
              </a:rPr>
              <a:t>Lock Objects …..</a:t>
            </a:r>
            <a:endParaRPr lang="en-US" sz="3200" b="1" dirty="0">
              <a:solidFill>
                <a:schemeClr val="bg1"/>
              </a:solidFill>
            </a:endParaRPr>
          </a:p>
        </p:txBody>
      </p:sp>
      <p:sp>
        <p:nvSpPr>
          <p:cNvPr id="9" name="TextBox 8"/>
          <p:cNvSpPr txBox="1"/>
          <p:nvPr/>
        </p:nvSpPr>
        <p:spPr>
          <a:xfrm>
            <a:off x="809312" y="1392766"/>
            <a:ext cx="7942801" cy="2308324"/>
          </a:xfrm>
          <a:prstGeom prst="rect">
            <a:avLst/>
          </a:prstGeom>
          <a:noFill/>
        </p:spPr>
        <p:txBody>
          <a:bodyPr wrap="square" rtlCol="0">
            <a:spAutoFit/>
          </a:bodyPr>
          <a:lstStyle/>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
        <p:nvSpPr>
          <p:cNvPr id="3" name="TextBox 2"/>
          <p:cNvSpPr txBox="1"/>
          <p:nvPr/>
        </p:nvSpPr>
        <p:spPr>
          <a:xfrm>
            <a:off x="696686" y="1392766"/>
            <a:ext cx="10290313" cy="3046988"/>
          </a:xfrm>
          <a:prstGeom prst="rect">
            <a:avLst/>
          </a:prstGeom>
          <a:noFill/>
        </p:spPr>
        <p:txBody>
          <a:bodyPr wrap="square" rtlCol="0">
            <a:spAutoFit/>
          </a:bodyPr>
          <a:lstStyle/>
          <a:p>
            <a:r>
              <a:rPr lang="en-US" sz="2400" b="1" dirty="0" smtClean="0">
                <a:solidFill>
                  <a:schemeClr val="bg1"/>
                </a:solidFill>
              </a:rPr>
              <a:t>Advantages over Implicit lock</a:t>
            </a:r>
          </a:p>
          <a:p>
            <a:pPr marL="342900" indent="-342900">
              <a:buFont typeface="Arial" panose="020B0604020202020204" pitchFamily="34" charset="0"/>
              <a:buChar char="•"/>
            </a:pPr>
            <a:r>
              <a:rPr lang="en-US" sz="2400" dirty="0" smtClean="0">
                <a:solidFill>
                  <a:schemeClr val="bg1"/>
                </a:solidFill>
              </a:rPr>
              <a:t>Lock objects can easily </a:t>
            </a:r>
            <a:r>
              <a:rPr lang="en-US" sz="2400" dirty="0">
                <a:solidFill>
                  <a:schemeClr val="bg1"/>
                </a:solidFill>
              </a:rPr>
              <a:t>back out of an attempt to acquire a </a:t>
            </a:r>
            <a:r>
              <a:rPr lang="en-US" sz="2400" dirty="0" smtClean="0">
                <a:solidFill>
                  <a:schemeClr val="bg1"/>
                </a:solidFill>
              </a:rPr>
              <a:t>lock.</a:t>
            </a:r>
          </a:p>
          <a:p>
            <a:pPr marL="342900" indent="-342900">
              <a:buFont typeface="Arial" panose="020B0604020202020204" pitchFamily="34" charset="0"/>
              <a:buChar char="•"/>
            </a:pPr>
            <a:endParaRPr lang="en-US" sz="2400" dirty="0" smtClean="0">
              <a:solidFill>
                <a:schemeClr val="bg1"/>
              </a:solidFill>
            </a:endParaRPr>
          </a:p>
          <a:p>
            <a:pPr marL="342900" indent="-342900">
              <a:buFont typeface="Arial" panose="020B0604020202020204" pitchFamily="34" charset="0"/>
              <a:buChar char="•"/>
            </a:pPr>
            <a:r>
              <a:rPr lang="en-US" sz="2400" dirty="0">
                <a:solidFill>
                  <a:schemeClr val="bg1"/>
                </a:solidFill>
              </a:rPr>
              <a:t> The </a:t>
            </a:r>
            <a:r>
              <a:rPr lang="en-US" sz="2400" dirty="0" err="1">
                <a:solidFill>
                  <a:schemeClr val="bg1"/>
                </a:solidFill>
              </a:rPr>
              <a:t>tryLock</a:t>
            </a:r>
            <a:r>
              <a:rPr lang="en-US" sz="2400" dirty="0">
                <a:solidFill>
                  <a:schemeClr val="bg1"/>
                </a:solidFill>
              </a:rPr>
              <a:t> method backs out if the lock is not available immediately or before a timeout expires (if specified). </a:t>
            </a:r>
            <a:endParaRPr lang="en-US" sz="2400" dirty="0" smtClean="0">
              <a:solidFill>
                <a:schemeClr val="bg1"/>
              </a:solidFill>
            </a:endParaRPr>
          </a:p>
          <a:p>
            <a:pPr marL="342900" indent="-342900">
              <a:buFont typeface="Arial" panose="020B0604020202020204" pitchFamily="34" charset="0"/>
              <a:buChar char="•"/>
            </a:pPr>
            <a:endParaRPr lang="en-US" sz="2400" dirty="0" smtClean="0">
              <a:solidFill>
                <a:schemeClr val="bg1"/>
              </a:solidFill>
            </a:endParaRPr>
          </a:p>
          <a:p>
            <a:pPr marL="342900" indent="-342900">
              <a:buFont typeface="Arial" panose="020B0604020202020204" pitchFamily="34" charset="0"/>
              <a:buChar char="•"/>
            </a:pPr>
            <a:r>
              <a:rPr lang="en-US" sz="2400" dirty="0">
                <a:solidFill>
                  <a:schemeClr val="bg1"/>
                </a:solidFill>
              </a:rPr>
              <a:t>The </a:t>
            </a:r>
            <a:r>
              <a:rPr lang="en-US" sz="2400" dirty="0" err="1">
                <a:solidFill>
                  <a:schemeClr val="bg1"/>
                </a:solidFill>
              </a:rPr>
              <a:t>lockInterruptibly</a:t>
            </a:r>
            <a:r>
              <a:rPr lang="en-US" sz="2400" dirty="0">
                <a:solidFill>
                  <a:schemeClr val="bg1"/>
                </a:solidFill>
              </a:rPr>
              <a:t> method backs out if another thread sends an interrupt before the lock is acquired</a:t>
            </a:r>
            <a:endParaRPr lang="en-US" sz="2400" dirty="0">
              <a:solidFill>
                <a:schemeClr val="bg1"/>
              </a:solidFill>
            </a:endParaRPr>
          </a:p>
        </p:txBody>
      </p:sp>
    </p:spTree>
    <p:extLst>
      <p:ext uri="{BB962C8B-B14F-4D97-AF65-F5344CB8AC3E}">
        <p14:creationId xmlns:p14="http://schemas.microsoft.com/office/powerpoint/2010/main" val="18460637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2"/>
          <a:stretch>
            <a:fillRect/>
          </a:stretch>
        </p:blipFill>
        <p:spPr>
          <a:xfrm>
            <a:off x="210309" y="160338"/>
            <a:ext cx="8920243" cy="6690182"/>
          </a:xfrm>
          <a:prstGeom prst="rect">
            <a:avLst/>
          </a:prstGeom>
        </p:spPr>
      </p:pic>
    </p:spTree>
    <p:extLst>
      <p:ext uri="{BB962C8B-B14F-4D97-AF65-F5344CB8AC3E}">
        <p14:creationId xmlns:p14="http://schemas.microsoft.com/office/powerpoint/2010/main" val="20357190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2"/>
          <a:stretch>
            <a:fillRect/>
          </a:stretch>
        </p:blipFill>
        <p:spPr>
          <a:xfrm>
            <a:off x="155574" y="160338"/>
            <a:ext cx="9593543" cy="6549818"/>
          </a:xfrm>
          <a:prstGeom prst="rect">
            <a:avLst/>
          </a:prstGeom>
        </p:spPr>
      </p:pic>
    </p:spTree>
    <p:extLst>
      <p:ext uri="{BB962C8B-B14F-4D97-AF65-F5344CB8AC3E}">
        <p14:creationId xmlns:p14="http://schemas.microsoft.com/office/powerpoint/2010/main" val="42766937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307974" y="262826"/>
            <a:ext cx="11643619" cy="6442774"/>
          </a:xfrm>
          <a:prstGeom prst="rect">
            <a:avLst/>
          </a:prstGeom>
          <a:solidFill>
            <a:schemeClr val="tx1">
              <a:lumMod val="95000"/>
            </a:schemeClr>
          </a:solidFill>
        </p:spPr>
        <p:txBody>
          <a:bodyPr wrap="square" rtlCol="0">
            <a:spAutoFit/>
          </a:bodyPr>
          <a:lstStyle/>
          <a:p>
            <a:endParaRPr lang="en-US" dirty="0"/>
          </a:p>
        </p:txBody>
      </p:sp>
      <p:cxnSp>
        <p:nvCxnSpPr>
          <p:cNvPr id="6" name="Straight Connector 5"/>
          <p:cNvCxnSpPr/>
          <p:nvPr/>
        </p:nvCxnSpPr>
        <p:spPr>
          <a:xfrm flipV="1">
            <a:off x="307974" y="1103086"/>
            <a:ext cx="11643619" cy="5805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79644" y="348981"/>
            <a:ext cx="5650139" cy="584775"/>
          </a:xfrm>
          <a:prstGeom prst="rect">
            <a:avLst/>
          </a:prstGeom>
          <a:noFill/>
        </p:spPr>
        <p:txBody>
          <a:bodyPr wrap="square" rtlCol="0">
            <a:spAutoFit/>
          </a:bodyPr>
          <a:lstStyle/>
          <a:p>
            <a:r>
              <a:rPr lang="en-US" sz="3200" b="1" dirty="0" smtClean="0">
                <a:solidFill>
                  <a:schemeClr val="bg1"/>
                </a:solidFill>
              </a:rPr>
              <a:t>Lock Objects …..</a:t>
            </a:r>
            <a:endParaRPr lang="en-US" sz="3200" b="1" dirty="0">
              <a:solidFill>
                <a:schemeClr val="bg1"/>
              </a:solidFill>
            </a:endParaRPr>
          </a:p>
        </p:txBody>
      </p:sp>
      <p:sp>
        <p:nvSpPr>
          <p:cNvPr id="9" name="TextBox 8"/>
          <p:cNvSpPr txBox="1"/>
          <p:nvPr/>
        </p:nvSpPr>
        <p:spPr>
          <a:xfrm>
            <a:off x="809312" y="1392766"/>
            <a:ext cx="7942801" cy="2308324"/>
          </a:xfrm>
          <a:prstGeom prst="rect">
            <a:avLst/>
          </a:prstGeom>
          <a:noFill/>
        </p:spPr>
        <p:txBody>
          <a:bodyPr wrap="square" rtlCol="0">
            <a:spAutoFit/>
          </a:bodyPr>
          <a:lstStyle/>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
        <p:nvSpPr>
          <p:cNvPr id="3" name="TextBox 2"/>
          <p:cNvSpPr txBox="1"/>
          <p:nvPr/>
        </p:nvSpPr>
        <p:spPr>
          <a:xfrm>
            <a:off x="696686" y="1392766"/>
            <a:ext cx="10290313" cy="4893647"/>
          </a:xfrm>
          <a:prstGeom prst="rect">
            <a:avLst/>
          </a:prstGeom>
          <a:noFill/>
        </p:spPr>
        <p:txBody>
          <a:bodyPr wrap="square" rtlCol="0">
            <a:spAutoFit/>
          </a:bodyPr>
          <a:lstStyle/>
          <a:p>
            <a:r>
              <a:rPr lang="en-US" sz="2400" dirty="0" smtClean="0">
                <a:solidFill>
                  <a:schemeClr val="bg1"/>
                </a:solidFill>
              </a:rPr>
              <a:t>Lab18.12: Demonstration of Using Locks:</a:t>
            </a:r>
          </a:p>
          <a:p>
            <a:endParaRPr lang="en-US" sz="2400" dirty="0">
              <a:solidFill>
                <a:schemeClr val="bg1"/>
              </a:solidFill>
            </a:endParaRPr>
          </a:p>
          <a:p>
            <a:r>
              <a:rPr lang="en-US" sz="2400" dirty="0">
                <a:solidFill>
                  <a:schemeClr val="bg1"/>
                </a:solidFill>
              </a:rPr>
              <a:t>Alphonse and Gaston are friends, and great believers in courtesy. A strict rule of courtesy is that when you bow to a friend, you must remain bowed until your friend has a chance to return the bow. Unfortunately, this rule does not account for the possibility that two friends might bow to each other at the same time.</a:t>
            </a:r>
          </a:p>
          <a:p>
            <a:endParaRPr lang="en-US" sz="2400" dirty="0" smtClean="0">
              <a:solidFill>
                <a:schemeClr val="bg1"/>
              </a:solidFill>
            </a:endParaRPr>
          </a:p>
          <a:p>
            <a:r>
              <a:rPr lang="en-US" sz="2400" dirty="0" smtClean="0">
                <a:solidFill>
                  <a:schemeClr val="bg1"/>
                </a:solidFill>
              </a:rPr>
              <a:t>Solve the above deadlock problem using Lock object.</a:t>
            </a:r>
          </a:p>
          <a:p>
            <a:endParaRPr lang="en-US" sz="2400" dirty="0">
              <a:solidFill>
                <a:schemeClr val="bg1"/>
              </a:solidFill>
            </a:endParaRPr>
          </a:p>
          <a:p>
            <a:endParaRPr lang="en-US" sz="2400" dirty="0" smtClean="0">
              <a:solidFill>
                <a:schemeClr val="bg1"/>
              </a:solidFill>
            </a:endParaRPr>
          </a:p>
          <a:p>
            <a:endParaRPr lang="en-US" sz="2400" dirty="0">
              <a:solidFill>
                <a:schemeClr val="bg1"/>
              </a:solidFill>
            </a:endParaRPr>
          </a:p>
          <a:p>
            <a:endParaRPr lang="en-US" sz="2400" dirty="0" smtClean="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38201751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155575" y="160338"/>
            <a:ext cx="10483428" cy="6549744"/>
          </a:xfrm>
          <a:prstGeom prst="rect">
            <a:avLst/>
          </a:prstGeom>
        </p:spPr>
      </p:pic>
    </p:spTree>
    <p:extLst>
      <p:ext uri="{BB962C8B-B14F-4D97-AF65-F5344CB8AC3E}">
        <p14:creationId xmlns:p14="http://schemas.microsoft.com/office/powerpoint/2010/main" val="30194124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307975" y="284176"/>
            <a:ext cx="10180731" cy="6443930"/>
          </a:xfrm>
          <a:prstGeom prst="rect">
            <a:avLst/>
          </a:prstGeom>
        </p:spPr>
      </p:pic>
    </p:spTree>
    <p:extLst>
      <p:ext uri="{BB962C8B-B14F-4D97-AF65-F5344CB8AC3E}">
        <p14:creationId xmlns:p14="http://schemas.microsoft.com/office/powerpoint/2010/main" val="39518605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162759" y="234635"/>
            <a:ext cx="9795198" cy="6502341"/>
          </a:xfrm>
          <a:prstGeom prst="rect">
            <a:avLst/>
          </a:prstGeom>
        </p:spPr>
      </p:pic>
    </p:spTree>
    <p:extLst>
      <p:ext uri="{BB962C8B-B14F-4D97-AF65-F5344CB8AC3E}">
        <p14:creationId xmlns:p14="http://schemas.microsoft.com/office/powerpoint/2010/main" val="3506703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307974" y="262826"/>
            <a:ext cx="11643619" cy="6442774"/>
          </a:xfrm>
          <a:prstGeom prst="rect">
            <a:avLst/>
          </a:prstGeom>
          <a:solidFill>
            <a:schemeClr val="tx1">
              <a:lumMod val="95000"/>
            </a:schemeClr>
          </a:solidFill>
        </p:spPr>
        <p:txBody>
          <a:bodyPr wrap="square" rtlCol="0">
            <a:spAutoFit/>
          </a:bodyPr>
          <a:lstStyle/>
          <a:p>
            <a:endParaRPr lang="en-US" dirty="0"/>
          </a:p>
        </p:txBody>
      </p:sp>
      <p:cxnSp>
        <p:nvCxnSpPr>
          <p:cNvPr id="6" name="Straight Connector 5"/>
          <p:cNvCxnSpPr/>
          <p:nvPr/>
        </p:nvCxnSpPr>
        <p:spPr>
          <a:xfrm flipV="1">
            <a:off x="307974" y="1103086"/>
            <a:ext cx="11643619" cy="5805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79644" y="348981"/>
            <a:ext cx="5650139" cy="584775"/>
          </a:xfrm>
          <a:prstGeom prst="rect">
            <a:avLst/>
          </a:prstGeom>
          <a:noFill/>
        </p:spPr>
        <p:txBody>
          <a:bodyPr wrap="square" rtlCol="0">
            <a:spAutoFit/>
          </a:bodyPr>
          <a:lstStyle/>
          <a:p>
            <a:r>
              <a:rPr lang="en-US" sz="3200" b="1" dirty="0">
                <a:solidFill>
                  <a:schemeClr val="bg1"/>
                </a:solidFill>
              </a:rPr>
              <a:t>The </a:t>
            </a:r>
            <a:r>
              <a:rPr lang="en-US" sz="3200" b="1" dirty="0" smtClean="0">
                <a:solidFill>
                  <a:schemeClr val="bg1"/>
                </a:solidFill>
              </a:rPr>
              <a:t>Executors</a:t>
            </a:r>
            <a:endParaRPr lang="en-US" sz="3200" b="1" dirty="0">
              <a:solidFill>
                <a:schemeClr val="bg1"/>
              </a:solidFill>
            </a:endParaRPr>
          </a:p>
        </p:txBody>
      </p:sp>
      <p:sp>
        <p:nvSpPr>
          <p:cNvPr id="9" name="TextBox 8"/>
          <p:cNvSpPr txBox="1"/>
          <p:nvPr/>
        </p:nvSpPr>
        <p:spPr>
          <a:xfrm>
            <a:off x="809312" y="1392766"/>
            <a:ext cx="7942801" cy="2308324"/>
          </a:xfrm>
          <a:prstGeom prst="rect">
            <a:avLst/>
          </a:prstGeom>
          <a:noFill/>
        </p:spPr>
        <p:txBody>
          <a:bodyPr wrap="square" rtlCol="0">
            <a:spAutoFit/>
          </a:bodyPr>
          <a:lstStyle/>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
        <p:nvSpPr>
          <p:cNvPr id="10" name="TextBox 9"/>
          <p:cNvSpPr txBox="1"/>
          <p:nvPr/>
        </p:nvSpPr>
        <p:spPr>
          <a:xfrm>
            <a:off x="457952" y="1132114"/>
            <a:ext cx="10529047" cy="5632311"/>
          </a:xfrm>
          <a:prstGeom prst="rect">
            <a:avLst/>
          </a:prstGeom>
          <a:noFill/>
        </p:spPr>
        <p:txBody>
          <a:bodyPr wrap="square" rtlCol="0">
            <a:spAutoFit/>
          </a:bodyPr>
          <a:lstStyle/>
          <a:p>
            <a:r>
              <a:rPr lang="en-US" sz="2400" b="1" dirty="0" smtClean="0">
                <a:solidFill>
                  <a:schemeClr val="bg1"/>
                </a:solidFill>
              </a:rPr>
              <a:t>Executor interface</a:t>
            </a:r>
          </a:p>
          <a:p>
            <a:pPr marL="342900" indent="-342900">
              <a:buFont typeface="Arial" panose="020B0604020202020204" pitchFamily="34" charset="0"/>
              <a:buChar char="•"/>
            </a:pPr>
            <a:r>
              <a:rPr lang="en-US" sz="2400" dirty="0">
                <a:solidFill>
                  <a:schemeClr val="bg1"/>
                </a:solidFill>
              </a:rPr>
              <a:t>The low-level idiom creates a new thread and launches it immediately</a:t>
            </a:r>
            <a:endParaRPr lang="en-US" sz="2400" dirty="0" smtClean="0">
              <a:solidFill>
                <a:schemeClr val="bg1"/>
              </a:solidFill>
            </a:endParaRPr>
          </a:p>
          <a:p>
            <a:pPr lvl="2"/>
            <a:r>
              <a:rPr lang="en-US" sz="2400" dirty="0" smtClean="0">
                <a:solidFill>
                  <a:srgbClr val="C00000"/>
                </a:solidFill>
              </a:rPr>
              <a:t>(</a:t>
            </a:r>
            <a:r>
              <a:rPr lang="en-US" sz="2400" dirty="0">
                <a:solidFill>
                  <a:srgbClr val="C00000"/>
                </a:solidFill>
              </a:rPr>
              <a:t>new Thread(r)).start();</a:t>
            </a:r>
          </a:p>
          <a:p>
            <a:pPr lvl="2"/>
            <a:r>
              <a:rPr lang="en-US" sz="2400" dirty="0" smtClean="0">
                <a:solidFill>
                  <a:schemeClr val="bg1"/>
                </a:solidFill>
              </a:rPr>
              <a:t>with</a:t>
            </a:r>
            <a:endParaRPr lang="en-US" sz="2400" dirty="0">
              <a:solidFill>
                <a:schemeClr val="bg1"/>
              </a:solidFill>
            </a:endParaRPr>
          </a:p>
          <a:p>
            <a:pPr lvl="2"/>
            <a:r>
              <a:rPr lang="en-US" sz="2400" dirty="0" err="1" smtClean="0">
                <a:solidFill>
                  <a:srgbClr val="C00000"/>
                </a:solidFill>
              </a:rPr>
              <a:t>e.execute</a:t>
            </a:r>
            <a:r>
              <a:rPr lang="en-US" sz="2400" dirty="0" smtClean="0">
                <a:solidFill>
                  <a:srgbClr val="C00000"/>
                </a:solidFill>
              </a:rPr>
              <a:t>(r);</a:t>
            </a:r>
          </a:p>
          <a:p>
            <a:pPr lvl="2" indent="-914400"/>
            <a:r>
              <a:rPr lang="en-US" sz="2400" b="1" dirty="0">
                <a:solidFill>
                  <a:schemeClr val="bg1"/>
                </a:solidFill>
              </a:rPr>
              <a:t>The </a:t>
            </a:r>
            <a:r>
              <a:rPr lang="en-US" sz="2400" b="1" dirty="0" err="1">
                <a:solidFill>
                  <a:schemeClr val="bg1"/>
                </a:solidFill>
              </a:rPr>
              <a:t>ExecutorService</a:t>
            </a:r>
            <a:r>
              <a:rPr lang="en-US" sz="2400" b="1" dirty="0">
                <a:solidFill>
                  <a:schemeClr val="bg1"/>
                </a:solidFill>
              </a:rPr>
              <a:t> </a:t>
            </a:r>
            <a:r>
              <a:rPr lang="en-US" sz="2400" b="1" dirty="0" smtClean="0">
                <a:solidFill>
                  <a:schemeClr val="bg1"/>
                </a:solidFill>
              </a:rPr>
              <a:t>Interface</a:t>
            </a:r>
          </a:p>
          <a:p>
            <a:pPr marL="342900" lvl="2" indent="-342900">
              <a:buFont typeface="Arial" panose="020B0604020202020204" pitchFamily="34" charset="0"/>
              <a:buChar char="•"/>
            </a:pPr>
            <a:r>
              <a:rPr lang="en-US" sz="2400" dirty="0">
                <a:solidFill>
                  <a:schemeClr val="bg1"/>
                </a:solidFill>
              </a:rPr>
              <a:t>The </a:t>
            </a:r>
            <a:r>
              <a:rPr lang="en-US" sz="2400" dirty="0" err="1">
                <a:solidFill>
                  <a:schemeClr val="bg1"/>
                </a:solidFill>
              </a:rPr>
              <a:t>ExecutorService</a:t>
            </a:r>
            <a:r>
              <a:rPr lang="en-US" sz="2400" dirty="0">
                <a:solidFill>
                  <a:schemeClr val="bg1"/>
                </a:solidFill>
              </a:rPr>
              <a:t> interface supplements execute with a similar, but more versatile submit </a:t>
            </a:r>
            <a:r>
              <a:rPr lang="en-US" sz="2400" dirty="0" smtClean="0">
                <a:solidFill>
                  <a:schemeClr val="bg1"/>
                </a:solidFill>
              </a:rPr>
              <a:t>method.</a:t>
            </a:r>
          </a:p>
          <a:p>
            <a:pPr marL="342900" lvl="2" indent="-342900">
              <a:buFont typeface="Arial" panose="020B0604020202020204" pitchFamily="34" charset="0"/>
              <a:buChar char="•"/>
            </a:pPr>
            <a:r>
              <a:rPr lang="en-US" sz="2400" dirty="0">
                <a:solidFill>
                  <a:schemeClr val="bg1"/>
                </a:solidFill>
              </a:rPr>
              <a:t>Like execute, submit accepts Runnable objects, but also accepts Callable objects, which allow the task to return a value</a:t>
            </a:r>
            <a:r>
              <a:rPr lang="en-US" sz="2400" dirty="0" smtClean="0">
                <a:solidFill>
                  <a:schemeClr val="bg1"/>
                </a:solidFill>
              </a:rPr>
              <a:t>.</a:t>
            </a:r>
          </a:p>
          <a:p>
            <a:pPr marL="342900" lvl="2" indent="-342900">
              <a:buFont typeface="Arial" panose="020B0604020202020204" pitchFamily="34" charset="0"/>
              <a:buChar char="•"/>
            </a:pPr>
            <a:r>
              <a:rPr lang="en-US" sz="2400" dirty="0">
                <a:solidFill>
                  <a:schemeClr val="bg1"/>
                </a:solidFill>
              </a:rPr>
              <a:t>The submit method returns a Future object, which is used to retrieve the Callable return value and to manage the status of both Callable and Runnable </a:t>
            </a:r>
            <a:r>
              <a:rPr lang="en-US" sz="2400" dirty="0" smtClean="0">
                <a:solidFill>
                  <a:schemeClr val="bg1"/>
                </a:solidFill>
              </a:rPr>
              <a:t>tasks.</a:t>
            </a:r>
          </a:p>
          <a:p>
            <a:pPr marL="342900" lvl="2" indent="-342900">
              <a:buFont typeface="Arial" panose="020B0604020202020204" pitchFamily="34" charset="0"/>
              <a:buChar char="•"/>
            </a:pPr>
            <a:r>
              <a:rPr lang="en-US" sz="2400" dirty="0" err="1">
                <a:solidFill>
                  <a:schemeClr val="bg1"/>
                </a:solidFill>
              </a:rPr>
              <a:t>ExecutorService</a:t>
            </a:r>
            <a:r>
              <a:rPr lang="en-US" sz="2400" dirty="0">
                <a:solidFill>
                  <a:schemeClr val="bg1"/>
                </a:solidFill>
              </a:rPr>
              <a:t> provides a number of methods for managing the shutdown of the executor.</a:t>
            </a:r>
            <a:endParaRPr lang="en-US" sz="2400" dirty="0" smtClean="0">
              <a:solidFill>
                <a:schemeClr val="bg1"/>
              </a:solidFill>
            </a:endParaRPr>
          </a:p>
        </p:txBody>
      </p:sp>
    </p:spTree>
    <p:extLst>
      <p:ext uri="{BB962C8B-B14F-4D97-AF65-F5344CB8AC3E}">
        <p14:creationId xmlns:p14="http://schemas.microsoft.com/office/powerpoint/2010/main" val="19680285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307974" y="262826"/>
            <a:ext cx="11643619" cy="6442774"/>
          </a:xfrm>
          <a:prstGeom prst="rect">
            <a:avLst/>
          </a:prstGeom>
          <a:solidFill>
            <a:schemeClr val="tx1">
              <a:lumMod val="95000"/>
            </a:schemeClr>
          </a:solidFill>
        </p:spPr>
        <p:txBody>
          <a:bodyPr wrap="square" rtlCol="0">
            <a:spAutoFit/>
          </a:bodyPr>
          <a:lstStyle/>
          <a:p>
            <a:endParaRPr lang="en-US" dirty="0"/>
          </a:p>
        </p:txBody>
      </p:sp>
      <p:cxnSp>
        <p:nvCxnSpPr>
          <p:cNvPr id="6" name="Straight Connector 5"/>
          <p:cNvCxnSpPr/>
          <p:nvPr/>
        </p:nvCxnSpPr>
        <p:spPr>
          <a:xfrm flipV="1">
            <a:off x="307974" y="1103086"/>
            <a:ext cx="11643619" cy="5805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79644" y="348981"/>
            <a:ext cx="5650139" cy="584775"/>
          </a:xfrm>
          <a:prstGeom prst="rect">
            <a:avLst/>
          </a:prstGeom>
          <a:noFill/>
        </p:spPr>
        <p:txBody>
          <a:bodyPr wrap="square" rtlCol="0">
            <a:spAutoFit/>
          </a:bodyPr>
          <a:lstStyle/>
          <a:p>
            <a:r>
              <a:rPr lang="en-US" sz="3200" b="1" dirty="0">
                <a:solidFill>
                  <a:schemeClr val="bg1"/>
                </a:solidFill>
              </a:rPr>
              <a:t>The </a:t>
            </a:r>
            <a:r>
              <a:rPr lang="en-US" sz="3200" b="1" dirty="0" smtClean="0">
                <a:solidFill>
                  <a:schemeClr val="bg1"/>
                </a:solidFill>
              </a:rPr>
              <a:t>Executors ….</a:t>
            </a:r>
            <a:endParaRPr lang="en-US" sz="3200" b="1" dirty="0">
              <a:solidFill>
                <a:schemeClr val="bg1"/>
              </a:solidFill>
            </a:endParaRPr>
          </a:p>
        </p:txBody>
      </p:sp>
      <p:sp>
        <p:nvSpPr>
          <p:cNvPr id="9" name="TextBox 8"/>
          <p:cNvSpPr txBox="1"/>
          <p:nvPr/>
        </p:nvSpPr>
        <p:spPr>
          <a:xfrm>
            <a:off x="809312" y="1392766"/>
            <a:ext cx="7942801" cy="2308324"/>
          </a:xfrm>
          <a:prstGeom prst="rect">
            <a:avLst/>
          </a:prstGeom>
          <a:noFill/>
        </p:spPr>
        <p:txBody>
          <a:bodyPr wrap="square" rtlCol="0">
            <a:spAutoFit/>
          </a:bodyPr>
          <a:lstStyle/>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
        <p:nvSpPr>
          <p:cNvPr id="10" name="TextBox 9"/>
          <p:cNvSpPr txBox="1"/>
          <p:nvPr/>
        </p:nvSpPr>
        <p:spPr>
          <a:xfrm>
            <a:off x="457952" y="1132114"/>
            <a:ext cx="10529047" cy="461665"/>
          </a:xfrm>
          <a:prstGeom prst="rect">
            <a:avLst/>
          </a:prstGeom>
          <a:noFill/>
        </p:spPr>
        <p:txBody>
          <a:bodyPr wrap="square" rtlCol="0">
            <a:spAutoFit/>
          </a:bodyPr>
          <a:lstStyle/>
          <a:p>
            <a:endParaRPr lang="en-US" sz="2400" dirty="0" smtClean="0">
              <a:solidFill>
                <a:schemeClr val="bg1"/>
              </a:solidFill>
            </a:endParaRPr>
          </a:p>
        </p:txBody>
      </p:sp>
      <p:sp>
        <p:nvSpPr>
          <p:cNvPr id="3" name="TextBox 2"/>
          <p:cNvSpPr txBox="1"/>
          <p:nvPr/>
        </p:nvSpPr>
        <p:spPr>
          <a:xfrm>
            <a:off x="591671" y="1452282"/>
            <a:ext cx="10395328" cy="1631216"/>
          </a:xfrm>
          <a:prstGeom prst="rect">
            <a:avLst/>
          </a:prstGeom>
          <a:noFill/>
        </p:spPr>
        <p:txBody>
          <a:bodyPr wrap="square" rtlCol="0">
            <a:spAutoFit/>
          </a:bodyPr>
          <a:lstStyle/>
          <a:p>
            <a:r>
              <a:rPr lang="en-US" sz="2800" b="1" dirty="0">
                <a:solidFill>
                  <a:schemeClr val="bg1"/>
                </a:solidFill>
              </a:rPr>
              <a:t>The </a:t>
            </a:r>
            <a:r>
              <a:rPr lang="en-US" sz="2800" b="1" dirty="0" err="1">
                <a:solidFill>
                  <a:schemeClr val="bg1"/>
                </a:solidFill>
              </a:rPr>
              <a:t>ScheduledExecutorService</a:t>
            </a:r>
            <a:r>
              <a:rPr lang="en-US" sz="2800" b="1" dirty="0">
                <a:solidFill>
                  <a:schemeClr val="bg1"/>
                </a:solidFill>
              </a:rPr>
              <a:t> </a:t>
            </a:r>
            <a:r>
              <a:rPr lang="en-US" sz="2800" b="1" dirty="0" smtClean="0">
                <a:solidFill>
                  <a:schemeClr val="bg1"/>
                </a:solidFill>
              </a:rPr>
              <a:t>Interface</a:t>
            </a:r>
          </a:p>
          <a:p>
            <a:pPr marL="342900" indent="-342900">
              <a:buFont typeface="Arial" panose="020B0604020202020204" pitchFamily="34" charset="0"/>
              <a:buChar char="•"/>
            </a:pPr>
            <a:r>
              <a:rPr lang="en-US" sz="2400" dirty="0" smtClean="0">
                <a:solidFill>
                  <a:schemeClr val="bg1"/>
                </a:solidFill>
              </a:rPr>
              <a:t>The </a:t>
            </a:r>
            <a:r>
              <a:rPr lang="en-US" sz="2400" dirty="0" err="1">
                <a:solidFill>
                  <a:schemeClr val="bg1"/>
                </a:solidFill>
              </a:rPr>
              <a:t>ScheduledExecutorService</a:t>
            </a:r>
            <a:r>
              <a:rPr lang="en-US" sz="2400" dirty="0">
                <a:solidFill>
                  <a:schemeClr val="bg1"/>
                </a:solidFill>
              </a:rPr>
              <a:t> interface supplements the methods of its parent </a:t>
            </a:r>
            <a:r>
              <a:rPr lang="en-US" sz="2400" dirty="0" err="1">
                <a:solidFill>
                  <a:schemeClr val="bg1"/>
                </a:solidFill>
              </a:rPr>
              <a:t>ExecutorService</a:t>
            </a:r>
            <a:r>
              <a:rPr lang="en-US" sz="2400" dirty="0">
                <a:solidFill>
                  <a:schemeClr val="bg1"/>
                </a:solidFill>
              </a:rPr>
              <a:t> with schedule, which executes a Runnable or Callable task after a specified </a:t>
            </a:r>
            <a:r>
              <a:rPr lang="en-US" sz="2400" dirty="0" smtClean="0">
                <a:solidFill>
                  <a:schemeClr val="bg1"/>
                </a:solidFill>
              </a:rPr>
              <a:t>delay.</a:t>
            </a:r>
            <a:endParaRPr lang="en-US" sz="2400" dirty="0">
              <a:solidFill>
                <a:schemeClr val="bg1"/>
              </a:solidFill>
            </a:endParaRPr>
          </a:p>
        </p:txBody>
      </p:sp>
      <p:pic>
        <p:nvPicPr>
          <p:cNvPr id="11" name="Picture 10"/>
          <p:cNvPicPr>
            <a:picLocks noChangeAspect="1"/>
          </p:cNvPicPr>
          <p:nvPr/>
        </p:nvPicPr>
        <p:blipFill>
          <a:blip r:embed="rId2"/>
          <a:stretch>
            <a:fillRect/>
          </a:stretch>
        </p:blipFill>
        <p:spPr>
          <a:xfrm>
            <a:off x="714092" y="3597035"/>
            <a:ext cx="11036699" cy="1183836"/>
          </a:xfrm>
          <a:prstGeom prst="rect">
            <a:avLst/>
          </a:prstGeom>
        </p:spPr>
      </p:pic>
    </p:spTree>
    <p:extLst>
      <p:ext uri="{BB962C8B-B14F-4D97-AF65-F5344CB8AC3E}">
        <p14:creationId xmlns:p14="http://schemas.microsoft.com/office/powerpoint/2010/main" val="12899298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307974" y="262826"/>
            <a:ext cx="11643619" cy="6442774"/>
          </a:xfrm>
          <a:prstGeom prst="rect">
            <a:avLst/>
          </a:prstGeom>
          <a:solidFill>
            <a:schemeClr val="tx1">
              <a:lumMod val="95000"/>
            </a:schemeClr>
          </a:solidFill>
        </p:spPr>
        <p:txBody>
          <a:bodyPr wrap="square" rtlCol="0">
            <a:spAutoFit/>
          </a:bodyPr>
          <a:lstStyle/>
          <a:p>
            <a:endParaRPr lang="en-US" dirty="0"/>
          </a:p>
        </p:txBody>
      </p:sp>
      <p:cxnSp>
        <p:nvCxnSpPr>
          <p:cNvPr id="6" name="Straight Connector 5"/>
          <p:cNvCxnSpPr/>
          <p:nvPr/>
        </p:nvCxnSpPr>
        <p:spPr>
          <a:xfrm flipV="1">
            <a:off x="307974" y="1103086"/>
            <a:ext cx="11643619" cy="5805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79644" y="348981"/>
            <a:ext cx="5650139" cy="584775"/>
          </a:xfrm>
          <a:prstGeom prst="rect">
            <a:avLst/>
          </a:prstGeom>
          <a:noFill/>
        </p:spPr>
        <p:txBody>
          <a:bodyPr wrap="square" rtlCol="0">
            <a:spAutoFit/>
          </a:bodyPr>
          <a:lstStyle/>
          <a:p>
            <a:r>
              <a:rPr lang="en-US" sz="3200" b="1" dirty="0" smtClean="0">
                <a:solidFill>
                  <a:schemeClr val="bg1"/>
                </a:solidFill>
              </a:rPr>
              <a:t>Thread Pool</a:t>
            </a:r>
            <a:endParaRPr lang="en-US" sz="3200" b="1" dirty="0">
              <a:solidFill>
                <a:schemeClr val="bg1"/>
              </a:solidFill>
            </a:endParaRPr>
          </a:p>
        </p:txBody>
      </p:sp>
      <p:sp>
        <p:nvSpPr>
          <p:cNvPr id="9" name="TextBox 8"/>
          <p:cNvSpPr txBox="1"/>
          <p:nvPr/>
        </p:nvSpPr>
        <p:spPr>
          <a:xfrm>
            <a:off x="809312" y="1392766"/>
            <a:ext cx="7942801" cy="2308324"/>
          </a:xfrm>
          <a:prstGeom prst="rect">
            <a:avLst/>
          </a:prstGeom>
          <a:noFill/>
        </p:spPr>
        <p:txBody>
          <a:bodyPr wrap="square" rtlCol="0">
            <a:spAutoFit/>
          </a:bodyPr>
          <a:lstStyle/>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
        <p:nvSpPr>
          <p:cNvPr id="10" name="TextBox 9"/>
          <p:cNvSpPr txBox="1"/>
          <p:nvPr/>
        </p:nvSpPr>
        <p:spPr>
          <a:xfrm>
            <a:off x="457952" y="1132114"/>
            <a:ext cx="10529047" cy="461665"/>
          </a:xfrm>
          <a:prstGeom prst="rect">
            <a:avLst/>
          </a:prstGeom>
          <a:noFill/>
        </p:spPr>
        <p:txBody>
          <a:bodyPr wrap="square" rtlCol="0">
            <a:spAutoFit/>
          </a:bodyPr>
          <a:lstStyle/>
          <a:p>
            <a:endParaRPr lang="en-US" sz="2400" dirty="0" smtClean="0">
              <a:solidFill>
                <a:schemeClr val="bg1"/>
              </a:solidFill>
            </a:endParaRPr>
          </a:p>
        </p:txBody>
      </p:sp>
      <p:sp>
        <p:nvSpPr>
          <p:cNvPr id="3" name="TextBox 2"/>
          <p:cNvSpPr txBox="1"/>
          <p:nvPr/>
        </p:nvSpPr>
        <p:spPr>
          <a:xfrm>
            <a:off x="591670" y="1452282"/>
            <a:ext cx="10892117"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smtClean="0">
                <a:solidFill>
                  <a:schemeClr val="bg1"/>
                </a:solidFill>
              </a:rPr>
              <a:t>Collection of Runnable objects (work queue) and collections of worker threads.</a:t>
            </a:r>
          </a:p>
          <a:p>
            <a:pPr marL="342900" indent="-342900">
              <a:buFont typeface="Arial" panose="020B0604020202020204" pitchFamily="34" charset="0"/>
              <a:buChar char="•"/>
            </a:pPr>
            <a:r>
              <a:rPr lang="en-US" sz="2000" dirty="0" smtClean="0">
                <a:solidFill>
                  <a:schemeClr val="bg1"/>
                </a:solidFill>
              </a:rPr>
              <a:t>Worker </a:t>
            </a:r>
            <a:r>
              <a:rPr lang="en-US" sz="2000" dirty="0">
                <a:solidFill>
                  <a:schemeClr val="bg1"/>
                </a:solidFill>
              </a:rPr>
              <a:t>threads minimizes the overhead due to thread </a:t>
            </a:r>
            <a:r>
              <a:rPr lang="en-US" sz="2000" dirty="0" smtClean="0">
                <a:solidFill>
                  <a:schemeClr val="bg1"/>
                </a:solidFill>
              </a:rPr>
              <a:t>creation.</a:t>
            </a:r>
          </a:p>
          <a:p>
            <a:pPr marL="342900" indent="-342900">
              <a:buFont typeface="Arial" panose="020B0604020202020204" pitchFamily="34" charset="0"/>
              <a:buChar char="•"/>
            </a:pPr>
            <a:r>
              <a:rPr lang="en-US" sz="2000" dirty="0" smtClean="0">
                <a:solidFill>
                  <a:schemeClr val="bg1"/>
                </a:solidFill>
              </a:rPr>
              <a:t>Fixed </a:t>
            </a:r>
            <a:r>
              <a:rPr lang="en-US" sz="2000" dirty="0">
                <a:solidFill>
                  <a:schemeClr val="bg1"/>
                </a:solidFill>
              </a:rPr>
              <a:t>thread </a:t>
            </a:r>
            <a:r>
              <a:rPr lang="en-US" sz="2000" dirty="0" smtClean="0">
                <a:solidFill>
                  <a:schemeClr val="bg1"/>
                </a:solidFill>
              </a:rPr>
              <a:t>pool </a:t>
            </a:r>
            <a:r>
              <a:rPr lang="en-US" sz="2000" dirty="0">
                <a:solidFill>
                  <a:schemeClr val="bg1"/>
                </a:solidFill>
              </a:rPr>
              <a:t>always has a specified number of threads running; if a thread is somehow terminated while it is still in use, it is automatically replaced with a new thread. Tasks are submitted to the pool via an internal queue, which holds extra tasks whenever there are more active tasks than </a:t>
            </a:r>
            <a:r>
              <a:rPr lang="en-US" sz="2000" dirty="0" smtClean="0">
                <a:solidFill>
                  <a:schemeClr val="bg1"/>
                </a:solidFill>
              </a:rPr>
              <a:t>threads</a:t>
            </a:r>
          </a:p>
          <a:p>
            <a:pPr marL="342900" indent="-342900">
              <a:buFont typeface="Arial" panose="020B0604020202020204" pitchFamily="34" charset="0"/>
              <a:buChar char="•"/>
            </a:pPr>
            <a:r>
              <a:rPr lang="en-US" sz="2000" dirty="0">
                <a:solidFill>
                  <a:schemeClr val="bg1"/>
                </a:solidFill>
              </a:rPr>
              <a:t>An important advantage of the fixed thread pool is that applications using it degrade </a:t>
            </a:r>
            <a:r>
              <a:rPr lang="en-US" sz="2000" dirty="0" smtClean="0">
                <a:solidFill>
                  <a:schemeClr val="bg1"/>
                </a:solidFill>
              </a:rPr>
              <a:t>gracefully (Ex: a webserver serving many requests).</a:t>
            </a:r>
          </a:p>
          <a:p>
            <a:pPr marL="342900" indent="-342900">
              <a:buFont typeface="Arial" panose="020B0604020202020204" pitchFamily="34" charset="0"/>
              <a:buChar char="•"/>
            </a:pPr>
            <a:r>
              <a:rPr lang="en-US" sz="2000" b="1" i="1" dirty="0" err="1">
                <a:solidFill>
                  <a:schemeClr val="bg1"/>
                </a:solidFill>
              </a:rPr>
              <a:t>java.util.concurrent.Executors</a:t>
            </a:r>
            <a:r>
              <a:rPr lang="en-US" sz="2000" dirty="0">
                <a:solidFill>
                  <a:schemeClr val="bg1"/>
                </a:solidFill>
              </a:rPr>
              <a:t> </a:t>
            </a:r>
            <a:r>
              <a:rPr lang="en-US" sz="2000" dirty="0" smtClean="0">
                <a:solidFill>
                  <a:schemeClr val="bg1"/>
                </a:solidFill>
              </a:rPr>
              <a:t> class </a:t>
            </a:r>
            <a:r>
              <a:rPr lang="en-US" sz="2000" dirty="0">
                <a:solidFill>
                  <a:schemeClr val="bg1"/>
                </a:solidFill>
              </a:rPr>
              <a:t>also provides </a:t>
            </a:r>
            <a:r>
              <a:rPr lang="en-US" sz="2000" dirty="0" err="1" smtClean="0">
                <a:solidFill>
                  <a:schemeClr val="bg1"/>
                </a:solidFill>
              </a:rPr>
              <a:t>serveral</a:t>
            </a:r>
            <a:r>
              <a:rPr lang="en-US" sz="2000" dirty="0" smtClean="0">
                <a:solidFill>
                  <a:schemeClr val="bg1"/>
                </a:solidFill>
              </a:rPr>
              <a:t> factory methods for creating thread pools.</a:t>
            </a:r>
            <a:endParaRPr lang="en-US" sz="2000" dirty="0">
              <a:solidFill>
                <a:schemeClr val="bg1"/>
              </a:solidFill>
            </a:endParaRPr>
          </a:p>
        </p:txBody>
      </p:sp>
    </p:spTree>
    <p:extLst>
      <p:ext uri="{BB962C8B-B14F-4D97-AF65-F5344CB8AC3E}">
        <p14:creationId xmlns:p14="http://schemas.microsoft.com/office/powerpoint/2010/main" val="8432347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307975" y="206090"/>
            <a:ext cx="11362891" cy="6517439"/>
          </a:xfrm>
          <a:prstGeom prst="rect">
            <a:avLst/>
          </a:prstGeom>
        </p:spPr>
      </p:pic>
    </p:spTree>
    <p:extLst>
      <p:ext uri="{BB962C8B-B14F-4D97-AF65-F5344CB8AC3E}">
        <p14:creationId xmlns:p14="http://schemas.microsoft.com/office/powerpoint/2010/main" val="18199798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155574" y="160337"/>
            <a:ext cx="10465113" cy="6433645"/>
          </a:xfrm>
          <a:prstGeom prst="rect">
            <a:avLst/>
          </a:prstGeom>
        </p:spPr>
      </p:pic>
      <p:sp>
        <p:nvSpPr>
          <p:cNvPr id="7" name="TextBox 6"/>
          <p:cNvSpPr txBox="1"/>
          <p:nvPr/>
        </p:nvSpPr>
        <p:spPr>
          <a:xfrm>
            <a:off x="811369" y="5029200"/>
            <a:ext cx="8695702" cy="461665"/>
          </a:xfrm>
          <a:prstGeom prst="rect">
            <a:avLst/>
          </a:prstGeom>
          <a:noFill/>
        </p:spPr>
        <p:txBody>
          <a:bodyPr wrap="square" rtlCol="0">
            <a:spAutoFit/>
          </a:bodyPr>
          <a:lstStyle/>
          <a:p>
            <a:r>
              <a:rPr lang="en-US" sz="2400" b="1" dirty="0">
                <a:solidFill>
                  <a:schemeClr val="bg1"/>
                </a:solidFill>
              </a:rPr>
              <a:t>Lab18.13: Demonstration of Using Fork/Join</a:t>
            </a:r>
          </a:p>
        </p:txBody>
      </p:sp>
    </p:spTree>
    <p:extLst>
      <p:ext uri="{BB962C8B-B14F-4D97-AF65-F5344CB8AC3E}">
        <p14:creationId xmlns:p14="http://schemas.microsoft.com/office/powerpoint/2010/main" val="22934244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307974" y="160337"/>
            <a:ext cx="8755343" cy="6566507"/>
          </a:xfrm>
          <a:prstGeom prst="rect">
            <a:avLst/>
          </a:prstGeom>
        </p:spPr>
      </p:pic>
    </p:spTree>
    <p:extLst>
      <p:ext uri="{BB962C8B-B14F-4D97-AF65-F5344CB8AC3E}">
        <p14:creationId xmlns:p14="http://schemas.microsoft.com/office/powerpoint/2010/main" val="273400002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307975" y="284176"/>
            <a:ext cx="8593978" cy="6452219"/>
          </a:xfrm>
          <a:prstGeom prst="rect">
            <a:avLst/>
          </a:prstGeom>
        </p:spPr>
      </p:pic>
    </p:spTree>
    <p:extLst>
      <p:ext uri="{BB962C8B-B14F-4D97-AF65-F5344CB8AC3E}">
        <p14:creationId xmlns:p14="http://schemas.microsoft.com/office/powerpoint/2010/main" val="1564159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307975" y="284176"/>
            <a:ext cx="8462538" cy="6353536"/>
          </a:xfrm>
          <a:prstGeom prst="rect">
            <a:avLst/>
          </a:prstGeom>
        </p:spPr>
      </p:pic>
    </p:spTree>
    <p:extLst>
      <p:ext uri="{BB962C8B-B14F-4D97-AF65-F5344CB8AC3E}">
        <p14:creationId xmlns:p14="http://schemas.microsoft.com/office/powerpoint/2010/main" val="131964196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55574" y="159741"/>
            <a:ext cx="8796315" cy="6604130"/>
          </a:xfrm>
          <a:prstGeom prst="rect">
            <a:avLst/>
          </a:prstGeom>
        </p:spPr>
      </p:pic>
    </p:spTree>
    <p:extLst>
      <p:ext uri="{BB962C8B-B14F-4D97-AF65-F5344CB8AC3E}">
        <p14:creationId xmlns:p14="http://schemas.microsoft.com/office/powerpoint/2010/main" val="24434301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307975" y="284176"/>
            <a:ext cx="10838116" cy="6479695"/>
          </a:xfrm>
          <a:prstGeom prst="rect">
            <a:avLst/>
          </a:prstGeom>
        </p:spPr>
      </p:pic>
    </p:spTree>
    <p:extLst>
      <p:ext uri="{BB962C8B-B14F-4D97-AF65-F5344CB8AC3E}">
        <p14:creationId xmlns:p14="http://schemas.microsoft.com/office/powerpoint/2010/main" val="4864930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307974" y="209391"/>
            <a:ext cx="8661213" cy="6502698"/>
          </a:xfrm>
          <a:prstGeom prst="rect">
            <a:avLst/>
          </a:prstGeom>
        </p:spPr>
      </p:pic>
    </p:spTree>
    <p:extLst>
      <p:ext uri="{BB962C8B-B14F-4D97-AF65-F5344CB8AC3E}">
        <p14:creationId xmlns:p14="http://schemas.microsoft.com/office/powerpoint/2010/main" val="11351971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307974" y="262826"/>
            <a:ext cx="11643619" cy="6442774"/>
          </a:xfrm>
          <a:prstGeom prst="rect">
            <a:avLst/>
          </a:prstGeom>
          <a:solidFill>
            <a:schemeClr val="tx1">
              <a:lumMod val="95000"/>
            </a:schemeClr>
          </a:solidFill>
        </p:spPr>
        <p:txBody>
          <a:bodyPr wrap="square" rtlCol="0">
            <a:spAutoFit/>
          </a:bodyPr>
          <a:lstStyle/>
          <a:p>
            <a:endParaRPr lang="en-US" dirty="0"/>
          </a:p>
        </p:txBody>
      </p:sp>
      <p:cxnSp>
        <p:nvCxnSpPr>
          <p:cNvPr id="6" name="Straight Connector 5"/>
          <p:cNvCxnSpPr/>
          <p:nvPr/>
        </p:nvCxnSpPr>
        <p:spPr>
          <a:xfrm flipV="1">
            <a:off x="307974" y="1103086"/>
            <a:ext cx="11643619" cy="5805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79644" y="348981"/>
            <a:ext cx="5650139" cy="584775"/>
          </a:xfrm>
          <a:prstGeom prst="rect">
            <a:avLst/>
          </a:prstGeom>
          <a:noFill/>
        </p:spPr>
        <p:txBody>
          <a:bodyPr wrap="square" rtlCol="0">
            <a:spAutoFit/>
          </a:bodyPr>
          <a:lstStyle/>
          <a:p>
            <a:r>
              <a:rPr lang="en-US" sz="3200" b="1" dirty="0" smtClean="0">
                <a:solidFill>
                  <a:schemeClr val="bg1"/>
                </a:solidFill>
              </a:rPr>
              <a:t>Concurrent Collection Classes</a:t>
            </a:r>
            <a:endParaRPr lang="en-US" sz="3200" b="1" dirty="0">
              <a:solidFill>
                <a:schemeClr val="bg1"/>
              </a:solidFill>
            </a:endParaRPr>
          </a:p>
        </p:txBody>
      </p:sp>
      <p:sp>
        <p:nvSpPr>
          <p:cNvPr id="9" name="TextBox 8"/>
          <p:cNvSpPr txBox="1"/>
          <p:nvPr/>
        </p:nvSpPr>
        <p:spPr>
          <a:xfrm>
            <a:off x="809312" y="1392766"/>
            <a:ext cx="7942801" cy="2308324"/>
          </a:xfrm>
          <a:prstGeom prst="rect">
            <a:avLst/>
          </a:prstGeom>
          <a:noFill/>
        </p:spPr>
        <p:txBody>
          <a:bodyPr wrap="square" rtlCol="0">
            <a:spAutoFit/>
          </a:bodyPr>
          <a:lstStyle/>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
        <p:nvSpPr>
          <p:cNvPr id="10" name="TextBox 9"/>
          <p:cNvSpPr txBox="1"/>
          <p:nvPr/>
        </p:nvSpPr>
        <p:spPr>
          <a:xfrm>
            <a:off x="457952" y="1132114"/>
            <a:ext cx="10529047" cy="461665"/>
          </a:xfrm>
          <a:prstGeom prst="rect">
            <a:avLst/>
          </a:prstGeom>
          <a:noFill/>
        </p:spPr>
        <p:txBody>
          <a:bodyPr wrap="square" rtlCol="0">
            <a:spAutoFit/>
          </a:bodyPr>
          <a:lstStyle/>
          <a:p>
            <a:endParaRPr lang="en-US" sz="2400" dirty="0" smtClean="0">
              <a:solidFill>
                <a:schemeClr val="bg1"/>
              </a:solidFill>
            </a:endParaRPr>
          </a:p>
        </p:txBody>
      </p:sp>
      <p:sp>
        <p:nvSpPr>
          <p:cNvPr id="3" name="TextBox 2"/>
          <p:cNvSpPr txBox="1"/>
          <p:nvPr/>
        </p:nvSpPr>
        <p:spPr>
          <a:xfrm>
            <a:off x="591670" y="1452282"/>
            <a:ext cx="10892117"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err="1" smtClean="0">
                <a:solidFill>
                  <a:schemeClr val="bg1"/>
                </a:solidFill>
              </a:rPr>
              <a:t>BlockingQue</a:t>
            </a:r>
            <a:endParaRPr lang="en-US" sz="2400" dirty="0" smtClean="0">
              <a:solidFill>
                <a:schemeClr val="bg1"/>
              </a:solidFill>
            </a:endParaRPr>
          </a:p>
          <a:p>
            <a:pPr marL="800100" lvl="1" indent="-342900">
              <a:buFont typeface="Arial" panose="020B0604020202020204" pitchFamily="34" charset="0"/>
              <a:buChar char="•"/>
            </a:pPr>
            <a:r>
              <a:rPr lang="en-US" sz="2400" dirty="0" err="1" smtClean="0">
                <a:solidFill>
                  <a:schemeClr val="bg1"/>
                </a:solidFill>
              </a:rPr>
              <a:t>SynchronousQueue</a:t>
            </a:r>
            <a:endParaRPr lang="en-US" sz="2400" dirty="0" smtClean="0">
              <a:solidFill>
                <a:schemeClr val="bg1"/>
              </a:solidFill>
            </a:endParaRPr>
          </a:p>
          <a:p>
            <a:pPr marL="800100" lvl="1" indent="-342900">
              <a:buFont typeface="Arial" panose="020B0604020202020204" pitchFamily="34" charset="0"/>
              <a:buChar char="•"/>
            </a:pPr>
            <a:endParaRPr lang="en-US" sz="2400" dirty="0" smtClean="0">
              <a:solidFill>
                <a:schemeClr val="bg1"/>
              </a:solidFill>
            </a:endParaRPr>
          </a:p>
          <a:p>
            <a:pPr marL="342900" lvl="1" indent="-342900">
              <a:buFont typeface="Arial" panose="020B0604020202020204" pitchFamily="34" charset="0"/>
              <a:buChar char="•"/>
            </a:pPr>
            <a:r>
              <a:rPr lang="en-US" sz="2400" dirty="0" err="1" smtClean="0">
                <a:solidFill>
                  <a:schemeClr val="bg1"/>
                </a:solidFill>
              </a:rPr>
              <a:t>ConcurrentMap</a:t>
            </a:r>
            <a:endParaRPr lang="en-US" sz="2400" dirty="0" smtClean="0">
              <a:solidFill>
                <a:schemeClr val="bg1"/>
              </a:solidFill>
            </a:endParaRPr>
          </a:p>
          <a:p>
            <a:pPr marL="800100" lvl="2" indent="-342900">
              <a:buFont typeface="Arial" panose="020B0604020202020204" pitchFamily="34" charset="0"/>
              <a:buChar char="•"/>
            </a:pPr>
            <a:r>
              <a:rPr lang="en-US" sz="2400" dirty="0" err="1" smtClean="0">
                <a:solidFill>
                  <a:schemeClr val="bg1"/>
                </a:solidFill>
              </a:rPr>
              <a:t>ConcurrentHashMap</a:t>
            </a:r>
            <a:endParaRPr lang="en-US" sz="2400" dirty="0" smtClean="0">
              <a:solidFill>
                <a:schemeClr val="bg1"/>
              </a:solidFill>
            </a:endParaRPr>
          </a:p>
          <a:p>
            <a:pPr marL="800100" lvl="2" indent="-342900">
              <a:buFont typeface="Arial" panose="020B0604020202020204" pitchFamily="34" charset="0"/>
              <a:buChar char="•"/>
            </a:pPr>
            <a:endParaRPr lang="en-US" sz="2400" dirty="0">
              <a:solidFill>
                <a:schemeClr val="bg1"/>
              </a:solidFill>
            </a:endParaRPr>
          </a:p>
          <a:p>
            <a:pPr marL="342900" lvl="2" indent="-342900">
              <a:buFont typeface="Arial" panose="020B0604020202020204" pitchFamily="34" charset="0"/>
              <a:buChar char="•"/>
            </a:pPr>
            <a:r>
              <a:rPr lang="en-US" sz="2400" dirty="0" err="1" smtClean="0">
                <a:solidFill>
                  <a:schemeClr val="bg1"/>
                </a:solidFill>
              </a:rPr>
              <a:t>ConcurrentNavigableMap</a:t>
            </a:r>
            <a:endParaRPr lang="en-US" sz="2400" dirty="0" smtClean="0">
              <a:solidFill>
                <a:schemeClr val="bg1"/>
              </a:solidFill>
            </a:endParaRPr>
          </a:p>
          <a:p>
            <a:pPr marL="800100" lvl="3" indent="-342900">
              <a:buFont typeface="Arial" panose="020B0604020202020204" pitchFamily="34" charset="0"/>
              <a:buChar char="•"/>
            </a:pPr>
            <a:r>
              <a:rPr lang="en-US" sz="2400" dirty="0" err="1" smtClean="0">
                <a:solidFill>
                  <a:schemeClr val="bg1"/>
                </a:solidFill>
              </a:rPr>
              <a:t>ConcurrentSkipListMap</a:t>
            </a:r>
            <a:endParaRPr lang="en-US" sz="2400" dirty="0" smtClean="0">
              <a:solidFill>
                <a:schemeClr val="bg1"/>
              </a:solidFill>
            </a:endParaRPr>
          </a:p>
        </p:txBody>
      </p:sp>
    </p:spTree>
    <p:extLst>
      <p:ext uri="{BB962C8B-B14F-4D97-AF65-F5344CB8AC3E}">
        <p14:creationId xmlns:p14="http://schemas.microsoft.com/office/powerpoint/2010/main" val="188928928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307974" y="262826"/>
            <a:ext cx="11643619" cy="6442774"/>
          </a:xfrm>
          <a:prstGeom prst="rect">
            <a:avLst/>
          </a:prstGeom>
          <a:solidFill>
            <a:schemeClr val="tx1">
              <a:lumMod val="95000"/>
            </a:schemeClr>
          </a:solidFill>
        </p:spPr>
        <p:txBody>
          <a:bodyPr wrap="square" rtlCol="0">
            <a:spAutoFit/>
          </a:bodyPr>
          <a:lstStyle/>
          <a:p>
            <a:endParaRPr lang="en-US" dirty="0"/>
          </a:p>
        </p:txBody>
      </p:sp>
      <p:cxnSp>
        <p:nvCxnSpPr>
          <p:cNvPr id="6" name="Straight Connector 5"/>
          <p:cNvCxnSpPr/>
          <p:nvPr/>
        </p:nvCxnSpPr>
        <p:spPr>
          <a:xfrm flipV="1">
            <a:off x="307974" y="1103086"/>
            <a:ext cx="11643619" cy="5805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79644" y="348981"/>
            <a:ext cx="7628932" cy="584775"/>
          </a:xfrm>
          <a:prstGeom prst="rect">
            <a:avLst/>
          </a:prstGeom>
          <a:noFill/>
        </p:spPr>
        <p:txBody>
          <a:bodyPr wrap="square" rtlCol="0">
            <a:spAutoFit/>
          </a:bodyPr>
          <a:lstStyle/>
          <a:p>
            <a:r>
              <a:rPr lang="en-US" sz="3200" b="1" dirty="0" smtClean="0">
                <a:solidFill>
                  <a:schemeClr val="bg1"/>
                </a:solidFill>
              </a:rPr>
              <a:t>Concurrent Collection Classes …..</a:t>
            </a:r>
            <a:endParaRPr lang="en-US" sz="3200" b="1" dirty="0">
              <a:solidFill>
                <a:schemeClr val="bg1"/>
              </a:solidFill>
            </a:endParaRPr>
          </a:p>
        </p:txBody>
      </p:sp>
      <p:sp>
        <p:nvSpPr>
          <p:cNvPr id="9" name="TextBox 8"/>
          <p:cNvSpPr txBox="1"/>
          <p:nvPr/>
        </p:nvSpPr>
        <p:spPr>
          <a:xfrm>
            <a:off x="809312" y="1392766"/>
            <a:ext cx="7942801" cy="2308324"/>
          </a:xfrm>
          <a:prstGeom prst="rect">
            <a:avLst/>
          </a:prstGeom>
          <a:noFill/>
        </p:spPr>
        <p:txBody>
          <a:bodyPr wrap="square" rtlCol="0">
            <a:spAutoFit/>
          </a:bodyPr>
          <a:lstStyle/>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
        <p:nvSpPr>
          <p:cNvPr id="10" name="TextBox 9"/>
          <p:cNvSpPr txBox="1"/>
          <p:nvPr/>
        </p:nvSpPr>
        <p:spPr>
          <a:xfrm>
            <a:off x="457952" y="1132114"/>
            <a:ext cx="10529047" cy="461665"/>
          </a:xfrm>
          <a:prstGeom prst="rect">
            <a:avLst/>
          </a:prstGeom>
          <a:noFill/>
        </p:spPr>
        <p:txBody>
          <a:bodyPr wrap="square" rtlCol="0">
            <a:spAutoFit/>
          </a:bodyPr>
          <a:lstStyle/>
          <a:p>
            <a:endParaRPr lang="en-US" sz="2400" dirty="0" smtClean="0">
              <a:solidFill>
                <a:schemeClr val="bg1"/>
              </a:solidFill>
            </a:endParaRPr>
          </a:p>
        </p:txBody>
      </p:sp>
      <p:sp>
        <p:nvSpPr>
          <p:cNvPr id="3" name="TextBox 2"/>
          <p:cNvSpPr txBox="1"/>
          <p:nvPr/>
        </p:nvSpPr>
        <p:spPr>
          <a:xfrm>
            <a:off x="591670" y="1452282"/>
            <a:ext cx="10892117" cy="5632311"/>
          </a:xfrm>
          <a:prstGeom prst="rect">
            <a:avLst/>
          </a:prstGeom>
          <a:noFill/>
        </p:spPr>
        <p:txBody>
          <a:bodyPr wrap="square" rtlCol="0">
            <a:spAutoFit/>
          </a:bodyPr>
          <a:lstStyle/>
          <a:p>
            <a:endParaRPr lang="en-US" sz="2400" dirty="0" smtClean="0">
              <a:solidFill>
                <a:schemeClr val="bg1"/>
              </a:solidFill>
            </a:endParaRPr>
          </a:p>
          <a:p>
            <a:endParaRPr lang="en-US" sz="2400" dirty="0">
              <a:solidFill>
                <a:schemeClr val="bg1"/>
              </a:solidFill>
            </a:endParaRPr>
          </a:p>
          <a:p>
            <a:endParaRPr lang="en-US" sz="2400" dirty="0" smtClean="0">
              <a:solidFill>
                <a:schemeClr val="bg1"/>
              </a:solidFill>
            </a:endParaRPr>
          </a:p>
          <a:p>
            <a:endParaRPr lang="en-US" sz="2400" dirty="0">
              <a:solidFill>
                <a:schemeClr val="bg1"/>
              </a:solidFill>
            </a:endParaRPr>
          </a:p>
          <a:p>
            <a:endParaRPr lang="en-US" sz="2400" dirty="0">
              <a:solidFill>
                <a:schemeClr val="bg1"/>
              </a:solidFill>
            </a:endParaRPr>
          </a:p>
          <a:p>
            <a:endParaRPr lang="en-US" sz="2400" dirty="0" smtClean="0">
              <a:solidFill>
                <a:schemeClr val="bg1"/>
              </a:solidFill>
            </a:endParaRPr>
          </a:p>
          <a:p>
            <a:endParaRPr lang="en-US" sz="2400" dirty="0">
              <a:solidFill>
                <a:schemeClr val="bg1"/>
              </a:solidFill>
            </a:endParaRPr>
          </a:p>
          <a:p>
            <a:endParaRPr lang="en-US" sz="2400" dirty="0" smtClean="0">
              <a:solidFill>
                <a:schemeClr val="bg1"/>
              </a:solidFill>
            </a:endParaRPr>
          </a:p>
          <a:p>
            <a:endParaRPr lang="en-US" sz="2400" dirty="0">
              <a:solidFill>
                <a:schemeClr val="bg1"/>
              </a:solidFill>
            </a:endParaRPr>
          </a:p>
          <a:p>
            <a:endParaRPr lang="en-US" sz="2400" dirty="0" smtClean="0">
              <a:solidFill>
                <a:schemeClr val="bg1"/>
              </a:solidFill>
            </a:endParaRPr>
          </a:p>
          <a:p>
            <a:endParaRPr lang="en-US" sz="2400" dirty="0">
              <a:solidFill>
                <a:schemeClr val="bg1"/>
              </a:solidFill>
            </a:endParaRPr>
          </a:p>
          <a:p>
            <a:r>
              <a:rPr lang="en-US" sz="2400" b="1" dirty="0">
                <a:solidFill>
                  <a:schemeClr val="bg1"/>
                </a:solidFill>
              </a:rPr>
              <a:t>All Known Implementing Classes:</a:t>
            </a:r>
          </a:p>
          <a:p>
            <a:r>
              <a:rPr lang="en-US" sz="2400" dirty="0" err="1">
                <a:solidFill>
                  <a:schemeClr val="bg1"/>
                </a:solidFill>
              </a:rPr>
              <a:t>ArrayBlockingQueue</a:t>
            </a:r>
            <a:r>
              <a:rPr lang="en-US" sz="2400" dirty="0">
                <a:solidFill>
                  <a:schemeClr val="bg1"/>
                </a:solidFill>
              </a:rPr>
              <a:t>, </a:t>
            </a:r>
            <a:r>
              <a:rPr lang="en-US" sz="2400" dirty="0" err="1">
                <a:solidFill>
                  <a:schemeClr val="bg1"/>
                </a:solidFill>
              </a:rPr>
              <a:t>DelayQueue</a:t>
            </a:r>
            <a:r>
              <a:rPr lang="en-US" sz="2400" dirty="0">
                <a:solidFill>
                  <a:schemeClr val="bg1"/>
                </a:solidFill>
              </a:rPr>
              <a:t>, </a:t>
            </a:r>
            <a:r>
              <a:rPr lang="en-US" sz="2400" dirty="0" err="1">
                <a:solidFill>
                  <a:schemeClr val="bg1"/>
                </a:solidFill>
              </a:rPr>
              <a:t>LinkedBlockingDeque</a:t>
            </a:r>
            <a:r>
              <a:rPr lang="en-US" sz="2400" dirty="0">
                <a:solidFill>
                  <a:schemeClr val="bg1"/>
                </a:solidFill>
              </a:rPr>
              <a:t>, </a:t>
            </a:r>
            <a:r>
              <a:rPr lang="en-US" sz="2400" dirty="0" err="1">
                <a:solidFill>
                  <a:schemeClr val="bg1"/>
                </a:solidFill>
              </a:rPr>
              <a:t>LinkedBlockingQueue</a:t>
            </a:r>
            <a:r>
              <a:rPr lang="en-US" sz="2400" dirty="0">
                <a:solidFill>
                  <a:schemeClr val="bg1"/>
                </a:solidFill>
              </a:rPr>
              <a:t>, </a:t>
            </a:r>
            <a:r>
              <a:rPr lang="en-US" sz="2400" dirty="0" err="1">
                <a:solidFill>
                  <a:schemeClr val="bg1"/>
                </a:solidFill>
              </a:rPr>
              <a:t>LinkedTransferQueue</a:t>
            </a:r>
            <a:r>
              <a:rPr lang="en-US" sz="2400" dirty="0">
                <a:solidFill>
                  <a:schemeClr val="bg1"/>
                </a:solidFill>
              </a:rPr>
              <a:t>, </a:t>
            </a:r>
            <a:r>
              <a:rPr lang="en-US" sz="2400" dirty="0" err="1">
                <a:solidFill>
                  <a:schemeClr val="bg1"/>
                </a:solidFill>
              </a:rPr>
              <a:t>PriorityBlockingQueue</a:t>
            </a:r>
            <a:r>
              <a:rPr lang="en-US" sz="2400" dirty="0">
                <a:solidFill>
                  <a:schemeClr val="bg1"/>
                </a:solidFill>
              </a:rPr>
              <a:t>, </a:t>
            </a:r>
            <a:r>
              <a:rPr lang="en-US" sz="2400" dirty="0" err="1">
                <a:solidFill>
                  <a:schemeClr val="bg1"/>
                </a:solidFill>
              </a:rPr>
              <a:t>SynchronousQueue</a:t>
            </a:r>
            <a:endParaRPr lang="en-US" sz="2400" dirty="0">
              <a:solidFill>
                <a:schemeClr val="bg1"/>
              </a:solidFill>
            </a:endParaRPr>
          </a:p>
          <a:p>
            <a:endParaRPr lang="en-US" sz="2400" dirty="0" smtClean="0">
              <a:solidFill>
                <a:schemeClr val="bg1"/>
              </a:solidFill>
            </a:endParaRPr>
          </a:p>
        </p:txBody>
      </p:sp>
      <p:pic>
        <p:nvPicPr>
          <p:cNvPr id="12" name="Picture 11"/>
          <p:cNvPicPr>
            <a:picLocks noChangeAspect="1"/>
          </p:cNvPicPr>
          <p:nvPr/>
        </p:nvPicPr>
        <p:blipFill>
          <a:blip r:embed="rId2"/>
          <a:stretch>
            <a:fillRect/>
          </a:stretch>
        </p:blipFill>
        <p:spPr>
          <a:xfrm>
            <a:off x="591669" y="1263631"/>
            <a:ext cx="7032813" cy="4225474"/>
          </a:xfrm>
          <a:prstGeom prst="rect">
            <a:avLst/>
          </a:prstGeom>
        </p:spPr>
      </p:pic>
    </p:spTree>
    <p:extLst>
      <p:ext uri="{BB962C8B-B14F-4D97-AF65-F5344CB8AC3E}">
        <p14:creationId xmlns:p14="http://schemas.microsoft.com/office/powerpoint/2010/main" val="20100724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2"/>
          <a:stretch>
            <a:fillRect/>
          </a:stretch>
        </p:blipFill>
        <p:spPr>
          <a:xfrm>
            <a:off x="307975" y="284176"/>
            <a:ext cx="10833124" cy="6425906"/>
          </a:xfrm>
          <a:prstGeom prst="rect">
            <a:avLst/>
          </a:prstGeom>
        </p:spPr>
      </p:pic>
    </p:spTree>
    <p:extLst>
      <p:ext uri="{BB962C8B-B14F-4D97-AF65-F5344CB8AC3E}">
        <p14:creationId xmlns:p14="http://schemas.microsoft.com/office/powerpoint/2010/main" val="187365513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55575" y="271939"/>
            <a:ext cx="10978590" cy="6495142"/>
          </a:xfrm>
          <a:prstGeom prst="rect">
            <a:avLst/>
          </a:prstGeom>
        </p:spPr>
      </p:pic>
    </p:spTree>
    <p:extLst>
      <p:ext uri="{BB962C8B-B14F-4D97-AF65-F5344CB8AC3E}">
        <p14:creationId xmlns:p14="http://schemas.microsoft.com/office/powerpoint/2010/main" val="36717163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307975" y="246533"/>
            <a:ext cx="11218915" cy="6347450"/>
          </a:xfrm>
          <a:prstGeom prst="rect">
            <a:avLst/>
          </a:prstGeom>
        </p:spPr>
      </p:pic>
    </p:spTree>
    <p:extLst>
      <p:ext uri="{BB962C8B-B14F-4D97-AF65-F5344CB8AC3E}">
        <p14:creationId xmlns:p14="http://schemas.microsoft.com/office/powerpoint/2010/main" val="27980687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5936982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55575" y="221127"/>
            <a:ext cx="11522936" cy="6372856"/>
          </a:xfrm>
          <a:prstGeom prst="rect">
            <a:avLst/>
          </a:prstGeom>
        </p:spPr>
      </p:pic>
    </p:spTree>
    <p:extLst>
      <p:ext uri="{BB962C8B-B14F-4D97-AF65-F5344CB8AC3E}">
        <p14:creationId xmlns:p14="http://schemas.microsoft.com/office/powerpoint/2010/main" val="27727080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155575" y="183017"/>
            <a:ext cx="11812480" cy="6410966"/>
          </a:xfrm>
          <a:prstGeom prst="rect">
            <a:avLst/>
          </a:prstGeom>
        </p:spPr>
      </p:pic>
    </p:spTree>
    <p:extLst>
      <p:ext uri="{BB962C8B-B14F-4D97-AF65-F5344CB8AC3E}">
        <p14:creationId xmlns:p14="http://schemas.microsoft.com/office/powerpoint/2010/main" val="86421307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155575" y="195457"/>
            <a:ext cx="11978831" cy="6541519"/>
          </a:xfrm>
          <a:prstGeom prst="rect">
            <a:avLst/>
          </a:prstGeom>
        </p:spPr>
      </p:pic>
    </p:spTree>
    <p:extLst>
      <p:ext uri="{BB962C8B-B14F-4D97-AF65-F5344CB8AC3E}">
        <p14:creationId xmlns:p14="http://schemas.microsoft.com/office/powerpoint/2010/main" val="403563775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155575" y="163962"/>
            <a:ext cx="11910812" cy="6546120"/>
          </a:xfrm>
          <a:prstGeom prst="rect">
            <a:avLst/>
          </a:prstGeom>
        </p:spPr>
      </p:pic>
    </p:spTree>
    <p:extLst>
      <p:ext uri="{BB962C8B-B14F-4D97-AF65-F5344CB8AC3E}">
        <p14:creationId xmlns:p14="http://schemas.microsoft.com/office/powerpoint/2010/main" val="10693046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307975" y="160337"/>
            <a:ext cx="10086601" cy="6596135"/>
          </a:xfrm>
          <a:prstGeom prst="rect">
            <a:avLst/>
          </a:prstGeom>
        </p:spPr>
      </p:pic>
    </p:spTree>
    <p:extLst>
      <p:ext uri="{BB962C8B-B14F-4D97-AF65-F5344CB8AC3E}">
        <p14:creationId xmlns:p14="http://schemas.microsoft.com/office/powerpoint/2010/main" val="24078402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7" name="Picture 6"/>
          <p:cNvPicPr>
            <a:picLocks noChangeAspect="1"/>
          </p:cNvPicPr>
          <p:nvPr/>
        </p:nvPicPr>
        <p:blipFill>
          <a:blip r:embed="rId2"/>
          <a:stretch>
            <a:fillRect/>
          </a:stretch>
        </p:blipFill>
        <p:spPr>
          <a:xfrm>
            <a:off x="155575" y="160337"/>
            <a:ext cx="11495874" cy="6433645"/>
          </a:xfrm>
          <a:prstGeom prst="rect">
            <a:avLst/>
          </a:prstGeom>
        </p:spPr>
      </p:pic>
    </p:spTree>
    <p:extLst>
      <p:ext uri="{BB962C8B-B14F-4D97-AF65-F5344CB8AC3E}">
        <p14:creationId xmlns:p14="http://schemas.microsoft.com/office/powerpoint/2010/main" val="29529881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307974" y="262826"/>
            <a:ext cx="11643619" cy="6442774"/>
          </a:xfrm>
          <a:prstGeom prst="rect">
            <a:avLst/>
          </a:prstGeom>
          <a:solidFill>
            <a:schemeClr val="tx1">
              <a:lumMod val="95000"/>
            </a:schemeClr>
          </a:solidFill>
        </p:spPr>
        <p:txBody>
          <a:bodyPr wrap="square" rtlCol="0">
            <a:spAutoFit/>
          </a:bodyPr>
          <a:lstStyle/>
          <a:p>
            <a:endParaRPr lang="en-US" dirty="0"/>
          </a:p>
        </p:txBody>
      </p:sp>
      <p:cxnSp>
        <p:nvCxnSpPr>
          <p:cNvPr id="6" name="Straight Connector 5"/>
          <p:cNvCxnSpPr/>
          <p:nvPr/>
        </p:nvCxnSpPr>
        <p:spPr>
          <a:xfrm flipV="1">
            <a:off x="307974" y="1103086"/>
            <a:ext cx="11643619" cy="5805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4820" y="390569"/>
            <a:ext cx="5650139" cy="584775"/>
          </a:xfrm>
          <a:prstGeom prst="rect">
            <a:avLst/>
          </a:prstGeom>
          <a:noFill/>
        </p:spPr>
        <p:txBody>
          <a:bodyPr wrap="square" rtlCol="0">
            <a:spAutoFit/>
          </a:bodyPr>
          <a:lstStyle/>
          <a:p>
            <a:r>
              <a:rPr lang="en-US" sz="3200" b="1" dirty="0" smtClean="0">
                <a:solidFill>
                  <a:schemeClr val="bg1"/>
                </a:solidFill>
              </a:rPr>
              <a:t>Atomic Variables</a:t>
            </a:r>
            <a:endParaRPr lang="en-US" sz="3200" b="1" dirty="0">
              <a:solidFill>
                <a:schemeClr val="bg1"/>
              </a:solidFill>
            </a:endParaRPr>
          </a:p>
        </p:txBody>
      </p:sp>
      <p:sp>
        <p:nvSpPr>
          <p:cNvPr id="9" name="TextBox 8"/>
          <p:cNvSpPr txBox="1"/>
          <p:nvPr/>
        </p:nvSpPr>
        <p:spPr>
          <a:xfrm>
            <a:off x="809312" y="1392766"/>
            <a:ext cx="7942801" cy="2308324"/>
          </a:xfrm>
          <a:prstGeom prst="rect">
            <a:avLst/>
          </a:prstGeom>
          <a:noFill/>
        </p:spPr>
        <p:txBody>
          <a:bodyPr wrap="square" rtlCol="0">
            <a:spAutoFit/>
          </a:bodyPr>
          <a:lstStyle/>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
        <p:nvSpPr>
          <p:cNvPr id="10" name="TextBox 9"/>
          <p:cNvSpPr txBox="1"/>
          <p:nvPr/>
        </p:nvSpPr>
        <p:spPr>
          <a:xfrm>
            <a:off x="457952" y="1132114"/>
            <a:ext cx="10529047" cy="461665"/>
          </a:xfrm>
          <a:prstGeom prst="rect">
            <a:avLst/>
          </a:prstGeom>
          <a:noFill/>
        </p:spPr>
        <p:txBody>
          <a:bodyPr wrap="square" rtlCol="0">
            <a:spAutoFit/>
          </a:bodyPr>
          <a:lstStyle/>
          <a:p>
            <a:endParaRPr lang="en-US" sz="2400" dirty="0" smtClean="0">
              <a:solidFill>
                <a:schemeClr val="bg1"/>
              </a:solidFill>
            </a:endParaRPr>
          </a:p>
        </p:txBody>
      </p:sp>
      <p:sp>
        <p:nvSpPr>
          <p:cNvPr id="3" name="TextBox 2"/>
          <p:cNvSpPr txBox="1"/>
          <p:nvPr/>
        </p:nvSpPr>
        <p:spPr>
          <a:xfrm>
            <a:off x="591670" y="1452282"/>
            <a:ext cx="10892117" cy="461665"/>
          </a:xfrm>
          <a:prstGeom prst="rect">
            <a:avLst/>
          </a:prstGeom>
          <a:noFill/>
        </p:spPr>
        <p:txBody>
          <a:bodyPr wrap="square" rtlCol="0">
            <a:spAutoFit/>
          </a:bodyPr>
          <a:lstStyle/>
          <a:p>
            <a:pPr marL="342900" indent="-342900">
              <a:buFont typeface="Arial" panose="020B0604020202020204" pitchFamily="34" charset="0"/>
              <a:buChar char="•"/>
            </a:pPr>
            <a:endParaRPr lang="en-US" sz="2400" dirty="0" smtClean="0">
              <a:solidFill>
                <a:schemeClr val="bg1"/>
              </a:solidFill>
            </a:endParaRPr>
          </a:p>
        </p:txBody>
      </p:sp>
      <p:sp>
        <p:nvSpPr>
          <p:cNvPr id="11" name="TextBox 10"/>
          <p:cNvSpPr txBox="1"/>
          <p:nvPr/>
        </p:nvSpPr>
        <p:spPr>
          <a:xfrm>
            <a:off x="591670" y="1362946"/>
            <a:ext cx="10771095" cy="3693319"/>
          </a:xfrm>
          <a:prstGeom prst="rect">
            <a:avLst/>
          </a:prstGeom>
          <a:noFill/>
        </p:spPr>
        <p:txBody>
          <a:bodyPr wrap="square" rtlCol="0">
            <a:spAutoFit/>
          </a:bodyPr>
          <a:lstStyle/>
          <a:p>
            <a:r>
              <a:rPr lang="en-US" dirty="0" smtClean="0">
                <a:solidFill>
                  <a:schemeClr val="bg1"/>
                </a:solidFill>
              </a:rPr>
              <a:t>Revisit the counter example:</a:t>
            </a:r>
          </a:p>
          <a:p>
            <a:r>
              <a:rPr lang="en-US" sz="2400" dirty="0">
                <a:solidFill>
                  <a:schemeClr val="bg1"/>
                </a:solidFill>
              </a:rPr>
              <a:t>Lab18.7: Demonstration of avoiding thread interference using synchronization</a:t>
            </a:r>
            <a:r>
              <a:rPr lang="en-US" sz="2400" dirty="0" smtClean="0">
                <a:solidFill>
                  <a:schemeClr val="bg1"/>
                </a:solidFill>
              </a:rPr>
              <a:t>:</a:t>
            </a:r>
          </a:p>
          <a:p>
            <a:endParaRPr lang="en-US" sz="2400" dirty="0">
              <a:solidFill>
                <a:schemeClr val="bg1"/>
              </a:solidFill>
            </a:endParaRPr>
          </a:p>
          <a:p>
            <a:endParaRPr lang="en-US" sz="2400" dirty="0" smtClean="0">
              <a:solidFill>
                <a:schemeClr val="bg1"/>
              </a:solidFill>
            </a:endParaRPr>
          </a:p>
          <a:p>
            <a:r>
              <a:rPr lang="en-US" sz="2400" dirty="0">
                <a:solidFill>
                  <a:schemeClr val="bg1"/>
                </a:solidFill>
              </a:rPr>
              <a:t>Lab18.14: Demonstration of Using Atomic variables to avoid synchronization</a:t>
            </a:r>
            <a:r>
              <a:rPr lang="en-US" sz="2400" dirty="0" smtClean="0">
                <a:solidFill>
                  <a:schemeClr val="bg1"/>
                </a:solidFill>
              </a:rPr>
              <a:t>:</a:t>
            </a:r>
          </a:p>
          <a:p>
            <a:endParaRPr lang="en-US" sz="2400" dirty="0">
              <a:solidFill>
                <a:schemeClr val="bg1"/>
              </a:solidFill>
            </a:endParaRPr>
          </a:p>
          <a:p>
            <a:endParaRPr lang="en-US" sz="2400" dirty="0" smtClean="0">
              <a:solidFill>
                <a:schemeClr val="bg1"/>
              </a:solidFill>
            </a:endParaRPr>
          </a:p>
          <a:p>
            <a:pPr marL="342900" indent="-342900">
              <a:buFont typeface="Arial" panose="020B0604020202020204" pitchFamily="34" charset="0"/>
              <a:buChar char="•"/>
            </a:pPr>
            <a:r>
              <a:rPr lang="en-US" sz="2400" dirty="0">
                <a:solidFill>
                  <a:schemeClr val="bg1"/>
                </a:solidFill>
              </a:rPr>
              <a:t>The </a:t>
            </a:r>
            <a:r>
              <a:rPr lang="en-US" sz="2400" dirty="0" err="1">
                <a:solidFill>
                  <a:schemeClr val="bg1"/>
                </a:solidFill>
              </a:rPr>
              <a:t>java.util.concurrent.atomic</a:t>
            </a:r>
            <a:r>
              <a:rPr lang="en-US" sz="2400" dirty="0">
                <a:solidFill>
                  <a:schemeClr val="bg1"/>
                </a:solidFill>
              </a:rPr>
              <a:t> package defines classes that support atomic operations on single </a:t>
            </a:r>
            <a:r>
              <a:rPr lang="en-US" sz="2400" dirty="0" smtClean="0">
                <a:solidFill>
                  <a:schemeClr val="bg1"/>
                </a:solidFill>
              </a:rPr>
              <a:t>variables.</a:t>
            </a:r>
          </a:p>
          <a:p>
            <a:endParaRPr lang="en-US" sz="2400" dirty="0">
              <a:solidFill>
                <a:schemeClr val="bg1"/>
              </a:solidFill>
            </a:endParaRPr>
          </a:p>
        </p:txBody>
      </p:sp>
    </p:spTree>
    <p:extLst>
      <p:ext uri="{BB962C8B-B14F-4D97-AF65-F5344CB8AC3E}">
        <p14:creationId xmlns:p14="http://schemas.microsoft.com/office/powerpoint/2010/main" val="237910329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307974" y="262826"/>
            <a:ext cx="11643619" cy="6442774"/>
          </a:xfrm>
          <a:prstGeom prst="rect">
            <a:avLst/>
          </a:prstGeom>
          <a:solidFill>
            <a:schemeClr val="tx1">
              <a:lumMod val="95000"/>
            </a:schemeClr>
          </a:solidFill>
        </p:spPr>
        <p:txBody>
          <a:bodyPr wrap="square" rtlCol="0">
            <a:spAutoFit/>
          </a:bodyPr>
          <a:lstStyle/>
          <a:p>
            <a:endParaRPr lang="en-US" dirty="0"/>
          </a:p>
        </p:txBody>
      </p:sp>
      <p:cxnSp>
        <p:nvCxnSpPr>
          <p:cNvPr id="6" name="Straight Connector 5"/>
          <p:cNvCxnSpPr/>
          <p:nvPr/>
        </p:nvCxnSpPr>
        <p:spPr>
          <a:xfrm flipV="1">
            <a:off x="307974" y="1103086"/>
            <a:ext cx="11643619" cy="58057"/>
          </a:xfrm>
          <a:prstGeom prst="line">
            <a:avLst/>
          </a:prstGeom>
          <a:ln w="508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44820" y="390569"/>
            <a:ext cx="5650139" cy="584775"/>
          </a:xfrm>
          <a:prstGeom prst="rect">
            <a:avLst/>
          </a:prstGeom>
          <a:noFill/>
        </p:spPr>
        <p:txBody>
          <a:bodyPr wrap="square" rtlCol="0">
            <a:spAutoFit/>
          </a:bodyPr>
          <a:lstStyle/>
          <a:p>
            <a:r>
              <a:rPr lang="en-US" sz="3200" b="1" dirty="0" err="1">
                <a:solidFill>
                  <a:schemeClr val="bg1"/>
                </a:solidFill>
              </a:rPr>
              <a:t>ThreadLocalRandom</a:t>
            </a:r>
            <a:endParaRPr lang="en-US" sz="3200" b="1" dirty="0">
              <a:solidFill>
                <a:schemeClr val="bg1"/>
              </a:solidFill>
            </a:endParaRPr>
          </a:p>
        </p:txBody>
      </p:sp>
      <p:sp>
        <p:nvSpPr>
          <p:cNvPr id="9" name="TextBox 8"/>
          <p:cNvSpPr txBox="1"/>
          <p:nvPr/>
        </p:nvSpPr>
        <p:spPr>
          <a:xfrm>
            <a:off x="809312" y="1392766"/>
            <a:ext cx="7942801" cy="2308324"/>
          </a:xfrm>
          <a:prstGeom prst="rect">
            <a:avLst/>
          </a:prstGeom>
          <a:noFill/>
        </p:spPr>
        <p:txBody>
          <a:bodyPr wrap="square" rtlCol="0">
            <a:spAutoFit/>
          </a:bodyPr>
          <a:lstStyle/>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
        <p:nvSpPr>
          <p:cNvPr id="10" name="TextBox 9"/>
          <p:cNvSpPr txBox="1"/>
          <p:nvPr/>
        </p:nvSpPr>
        <p:spPr>
          <a:xfrm>
            <a:off x="457952" y="1132114"/>
            <a:ext cx="10529047" cy="461665"/>
          </a:xfrm>
          <a:prstGeom prst="rect">
            <a:avLst/>
          </a:prstGeom>
          <a:noFill/>
        </p:spPr>
        <p:txBody>
          <a:bodyPr wrap="square" rtlCol="0">
            <a:spAutoFit/>
          </a:bodyPr>
          <a:lstStyle/>
          <a:p>
            <a:endParaRPr lang="en-US" sz="2400" dirty="0" smtClean="0">
              <a:solidFill>
                <a:schemeClr val="bg1"/>
              </a:solidFill>
            </a:endParaRPr>
          </a:p>
        </p:txBody>
      </p:sp>
      <p:sp>
        <p:nvSpPr>
          <p:cNvPr id="3" name="TextBox 2"/>
          <p:cNvSpPr txBox="1"/>
          <p:nvPr/>
        </p:nvSpPr>
        <p:spPr>
          <a:xfrm>
            <a:off x="591670" y="1452282"/>
            <a:ext cx="10892117" cy="461665"/>
          </a:xfrm>
          <a:prstGeom prst="rect">
            <a:avLst/>
          </a:prstGeom>
          <a:noFill/>
        </p:spPr>
        <p:txBody>
          <a:bodyPr wrap="square" rtlCol="0">
            <a:spAutoFit/>
          </a:bodyPr>
          <a:lstStyle/>
          <a:p>
            <a:pPr marL="342900" indent="-342900">
              <a:buFont typeface="Arial" panose="020B0604020202020204" pitchFamily="34" charset="0"/>
              <a:buChar char="•"/>
            </a:pPr>
            <a:endParaRPr lang="en-US" sz="2400" dirty="0" smtClean="0">
              <a:solidFill>
                <a:schemeClr val="bg1"/>
              </a:solidFill>
            </a:endParaRPr>
          </a:p>
        </p:txBody>
      </p:sp>
      <p:sp>
        <p:nvSpPr>
          <p:cNvPr id="11" name="TextBox 10"/>
          <p:cNvSpPr txBox="1"/>
          <p:nvPr/>
        </p:nvSpPr>
        <p:spPr>
          <a:xfrm>
            <a:off x="591670" y="1362946"/>
            <a:ext cx="10771095"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err="1" smtClean="0">
                <a:solidFill>
                  <a:schemeClr val="bg1"/>
                </a:solidFill>
              </a:rPr>
              <a:t>ThreadLocalRandom</a:t>
            </a:r>
            <a:r>
              <a:rPr lang="en-US" sz="2400" dirty="0" smtClean="0">
                <a:solidFill>
                  <a:schemeClr val="bg1"/>
                </a:solidFill>
              </a:rPr>
              <a:t> is used in applications </a:t>
            </a:r>
            <a:r>
              <a:rPr lang="en-US" sz="2400" dirty="0">
                <a:solidFill>
                  <a:schemeClr val="bg1"/>
                </a:solidFill>
              </a:rPr>
              <a:t>that expect to use random numbers from multiple threads or </a:t>
            </a:r>
            <a:r>
              <a:rPr lang="en-US" sz="2400" dirty="0" err="1">
                <a:solidFill>
                  <a:schemeClr val="bg1"/>
                </a:solidFill>
              </a:rPr>
              <a:t>ForkJoinTasks</a:t>
            </a:r>
            <a:r>
              <a:rPr lang="en-US" sz="2400" dirty="0" smtClean="0">
                <a:solidFill>
                  <a:schemeClr val="bg1"/>
                </a:solidFill>
              </a:rPr>
              <a:t>.</a:t>
            </a:r>
          </a:p>
          <a:p>
            <a:pPr marL="342900" indent="-342900">
              <a:buFont typeface="Arial" panose="020B0604020202020204" pitchFamily="34" charset="0"/>
              <a:buChar char="•"/>
            </a:pPr>
            <a:r>
              <a:rPr lang="en-US" sz="2400" dirty="0">
                <a:solidFill>
                  <a:schemeClr val="bg1"/>
                </a:solidFill>
              </a:rPr>
              <a:t>For concurrent access, using </a:t>
            </a:r>
            <a:r>
              <a:rPr lang="en-US" sz="2400" dirty="0" err="1">
                <a:solidFill>
                  <a:schemeClr val="bg1"/>
                </a:solidFill>
              </a:rPr>
              <a:t>ThreadLocalRandom</a:t>
            </a:r>
            <a:r>
              <a:rPr lang="en-US" sz="2400" dirty="0">
                <a:solidFill>
                  <a:schemeClr val="bg1"/>
                </a:solidFill>
              </a:rPr>
              <a:t> instead of </a:t>
            </a:r>
            <a:r>
              <a:rPr lang="en-US" sz="2400" dirty="0" err="1">
                <a:solidFill>
                  <a:schemeClr val="bg1"/>
                </a:solidFill>
              </a:rPr>
              <a:t>Math.random</a:t>
            </a:r>
            <a:r>
              <a:rPr lang="en-US" sz="2400" dirty="0">
                <a:solidFill>
                  <a:schemeClr val="bg1"/>
                </a:solidFill>
              </a:rPr>
              <a:t>() results in less contention and, ultimately, better </a:t>
            </a:r>
            <a:r>
              <a:rPr lang="en-US" sz="2400" dirty="0" smtClean="0">
                <a:solidFill>
                  <a:schemeClr val="bg1"/>
                </a:solidFill>
              </a:rPr>
              <a:t>performance</a:t>
            </a:r>
          </a:p>
          <a:p>
            <a:pPr marL="342900" indent="-342900">
              <a:buFont typeface="Arial" panose="020B0604020202020204" pitchFamily="34" charset="0"/>
              <a:buChar char="•"/>
            </a:pPr>
            <a:endParaRPr lang="en-US" sz="2400" dirty="0">
              <a:solidFill>
                <a:schemeClr val="bg1"/>
              </a:solidFill>
            </a:endParaRPr>
          </a:p>
          <a:p>
            <a:pPr marL="342900" indent="-342900">
              <a:buFont typeface="Arial" panose="020B0604020202020204" pitchFamily="34" charset="0"/>
              <a:buChar char="•"/>
            </a:pPr>
            <a:r>
              <a:rPr lang="en-US" sz="2400" dirty="0" smtClean="0">
                <a:solidFill>
                  <a:schemeClr val="bg1"/>
                </a:solidFill>
              </a:rPr>
              <a:t>Ex:</a:t>
            </a:r>
          </a:p>
          <a:p>
            <a:pPr lvl="1"/>
            <a:r>
              <a:rPr lang="en-US" sz="2400" dirty="0" err="1">
                <a:solidFill>
                  <a:srgbClr val="C00000"/>
                </a:solidFill>
              </a:rPr>
              <a:t>int</a:t>
            </a:r>
            <a:r>
              <a:rPr lang="en-US" sz="2400" dirty="0">
                <a:solidFill>
                  <a:srgbClr val="C00000"/>
                </a:solidFill>
              </a:rPr>
              <a:t> r = </a:t>
            </a:r>
            <a:r>
              <a:rPr lang="en-US" sz="2400" dirty="0" err="1">
                <a:solidFill>
                  <a:srgbClr val="C00000"/>
                </a:solidFill>
              </a:rPr>
              <a:t>ThreadLocalRandom.current</a:t>
            </a:r>
            <a:r>
              <a:rPr lang="en-US" sz="2400" dirty="0">
                <a:solidFill>
                  <a:srgbClr val="C00000"/>
                </a:solidFill>
              </a:rPr>
              <a:t>() .</a:t>
            </a:r>
            <a:r>
              <a:rPr lang="en-US" sz="2400" dirty="0" err="1">
                <a:solidFill>
                  <a:srgbClr val="C00000"/>
                </a:solidFill>
              </a:rPr>
              <a:t>nextInt</a:t>
            </a:r>
            <a:r>
              <a:rPr lang="en-US" sz="2400" dirty="0">
                <a:solidFill>
                  <a:srgbClr val="C00000"/>
                </a:solidFill>
              </a:rPr>
              <a:t>(4, 77);</a:t>
            </a:r>
            <a:endParaRPr lang="en-US" sz="2400" dirty="0" smtClean="0">
              <a:solidFill>
                <a:srgbClr val="C00000"/>
              </a:solidFill>
            </a:endParaRPr>
          </a:p>
          <a:p>
            <a:endParaRPr lang="en-US" sz="2400" dirty="0">
              <a:solidFill>
                <a:schemeClr val="bg1"/>
              </a:solidFill>
            </a:endParaRPr>
          </a:p>
        </p:txBody>
      </p:sp>
    </p:spTree>
    <p:extLst>
      <p:ext uri="{BB962C8B-B14F-4D97-AF65-F5344CB8AC3E}">
        <p14:creationId xmlns:p14="http://schemas.microsoft.com/office/powerpoint/2010/main" val="149208638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50720194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5590871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
        <p:nvSpPr>
          <p:cNvPr id="3" name="TextBox 2"/>
          <p:cNvSpPr txBox="1"/>
          <p:nvPr/>
        </p:nvSpPr>
        <p:spPr>
          <a:xfrm>
            <a:off x="618565" y="284176"/>
            <a:ext cx="9372600" cy="584775"/>
          </a:xfrm>
          <a:prstGeom prst="rect">
            <a:avLst/>
          </a:prstGeom>
          <a:noFill/>
        </p:spPr>
        <p:txBody>
          <a:bodyPr wrap="square" rtlCol="0">
            <a:spAutoFit/>
          </a:bodyPr>
          <a:lstStyle/>
          <a:p>
            <a:r>
              <a:rPr lang="en-US" sz="3200" b="1" dirty="0" smtClean="0"/>
              <a:t>Creating Threads – </a:t>
            </a:r>
            <a:r>
              <a:rPr lang="en-US" sz="3200" b="1" i="1" dirty="0" smtClean="0"/>
              <a:t>by implementing Runnable</a:t>
            </a:r>
            <a:endParaRPr lang="en-US" sz="3200" b="1" i="1" dirty="0"/>
          </a:p>
        </p:txBody>
      </p:sp>
      <p:sp>
        <p:nvSpPr>
          <p:cNvPr id="6" name="TextBox 5"/>
          <p:cNvSpPr txBox="1"/>
          <p:nvPr/>
        </p:nvSpPr>
        <p:spPr>
          <a:xfrm>
            <a:off x="753035" y="1331259"/>
            <a:ext cx="9991165" cy="4154984"/>
          </a:xfrm>
          <a:prstGeom prst="rect">
            <a:avLst/>
          </a:prstGeom>
          <a:noFill/>
        </p:spPr>
        <p:txBody>
          <a:bodyPr wrap="square" rtlCol="0">
            <a:spAutoFit/>
          </a:bodyPr>
          <a:lstStyle/>
          <a:p>
            <a:pPr lvl="3"/>
            <a:r>
              <a:rPr lang="en-US" sz="2400" dirty="0">
                <a:solidFill>
                  <a:srgbClr val="C00000"/>
                </a:solidFill>
              </a:rPr>
              <a:t>public class </a:t>
            </a:r>
            <a:r>
              <a:rPr lang="en-US" sz="2400" dirty="0" err="1">
                <a:solidFill>
                  <a:srgbClr val="C00000"/>
                </a:solidFill>
              </a:rPr>
              <a:t>HelloRunnable</a:t>
            </a:r>
            <a:r>
              <a:rPr lang="en-US" sz="2400" dirty="0">
                <a:solidFill>
                  <a:srgbClr val="C00000"/>
                </a:solidFill>
              </a:rPr>
              <a:t> </a:t>
            </a:r>
            <a:r>
              <a:rPr lang="en-US" sz="2400" dirty="0">
                <a:solidFill>
                  <a:srgbClr val="FFFF00"/>
                </a:solidFill>
              </a:rPr>
              <a:t>implements </a:t>
            </a:r>
            <a:r>
              <a:rPr lang="en-US" sz="2400" b="1" dirty="0">
                <a:solidFill>
                  <a:srgbClr val="FFFF00"/>
                </a:solidFill>
              </a:rPr>
              <a:t>Runnable</a:t>
            </a:r>
            <a:r>
              <a:rPr lang="en-US" sz="2400" dirty="0">
                <a:solidFill>
                  <a:srgbClr val="FFFF00"/>
                </a:solidFill>
              </a:rPr>
              <a:t> </a:t>
            </a:r>
            <a:r>
              <a:rPr lang="en-US" sz="2400" dirty="0">
                <a:solidFill>
                  <a:srgbClr val="C00000"/>
                </a:solidFill>
              </a:rPr>
              <a:t>{</a:t>
            </a:r>
          </a:p>
          <a:p>
            <a:pPr lvl="3"/>
            <a:endParaRPr lang="en-US" sz="2400" dirty="0">
              <a:solidFill>
                <a:srgbClr val="C00000"/>
              </a:solidFill>
            </a:endParaRPr>
          </a:p>
          <a:p>
            <a:pPr lvl="3"/>
            <a:r>
              <a:rPr lang="en-US" sz="2400" dirty="0">
                <a:solidFill>
                  <a:srgbClr val="C00000"/>
                </a:solidFill>
              </a:rPr>
              <a:t>    public void </a:t>
            </a:r>
            <a:r>
              <a:rPr lang="en-US" sz="2400" b="1" dirty="0">
                <a:solidFill>
                  <a:srgbClr val="FFFF00"/>
                </a:solidFill>
              </a:rPr>
              <a:t>run</a:t>
            </a:r>
            <a:r>
              <a:rPr lang="en-US" sz="2400" dirty="0">
                <a:solidFill>
                  <a:srgbClr val="FFFF00"/>
                </a:solidFill>
              </a:rPr>
              <a:t>()</a:t>
            </a:r>
            <a:r>
              <a:rPr lang="en-US" sz="2400" dirty="0">
                <a:solidFill>
                  <a:srgbClr val="C00000"/>
                </a:solidFill>
              </a:rPr>
              <a:t> {</a:t>
            </a:r>
          </a:p>
          <a:p>
            <a:pPr lvl="3"/>
            <a:r>
              <a:rPr lang="en-US" sz="2400" dirty="0">
                <a:solidFill>
                  <a:srgbClr val="C00000"/>
                </a:solidFill>
              </a:rPr>
              <a:t>        </a:t>
            </a:r>
            <a:r>
              <a:rPr lang="en-US" sz="2400" dirty="0" err="1">
                <a:solidFill>
                  <a:srgbClr val="C00000"/>
                </a:solidFill>
              </a:rPr>
              <a:t>System.out.println</a:t>
            </a:r>
            <a:r>
              <a:rPr lang="en-US" sz="2400" dirty="0">
                <a:solidFill>
                  <a:srgbClr val="C00000"/>
                </a:solidFill>
              </a:rPr>
              <a:t>("Hello from a thread!");</a:t>
            </a:r>
          </a:p>
          <a:p>
            <a:pPr lvl="3"/>
            <a:r>
              <a:rPr lang="en-US" sz="2400" dirty="0">
                <a:solidFill>
                  <a:srgbClr val="C00000"/>
                </a:solidFill>
              </a:rPr>
              <a:t>    }</a:t>
            </a:r>
          </a:p>
          <a:p>
            <a:pPr lvl="3"/>
            <a:endParaRPr lang="en-US" sz="2400" dirty="0">
              <a:solidFill>
                <a:srgbClr val="C00000"/>
              </a:solidFill>
            </a:endParaRPr>
          </a:p>
          <a:p>
            <a:pPr lvl="3"/>
            <a:r>
              <a:rPr lang="en-US" sz="2400" dirty="0">
                <a:solidFill>
                  <a:srgbClr val="C00000"/>
                </a:solidFill>
              </a:rPr>
              <a:t>    public static void main(String </a:t>
            </a:r>
            <a:r>
              <a:rPr lang="en-US" sz="2400" dirty="0" err="1">
                <a:solidFill>
                  <a:srgbClr val="C00000"/>
                </a:solidFill>
              </a:rPr>
              <a:t>args</a:t>
            </a:r>
            <a:r>
              <a:rPr lang="en-US" sz="2400" dirty="0">
                <a:solidFill>
                  <a:srgbClr val="C00000"/>
                </a:solidFill>
              </a:rPr>
              <a:t>[]) {</a:t>
            </a:r>
          </a:p>
          <a:p>
            <a:pPr lvl="3"/>
            <a:r>
              <a:rPr lang="en-US" sz="2400" dirty="0">
                <a:solidFill>
                  <a:srgbClr val="C00000"/>
                </a:solidFill>
              </a:rPr>
              <a:t>        (new Thread(new </a:t>
            </a:r>
            <a:r>
              <a:rPr lang="en-US" sz="2400" dirty="0" err="1">
                <a:solidFill>
                  <a:srgbClr val="C00000"/>
                </a:solidFill>
              </a:rPr>
              <a:t>HelloRunnable</a:t>
            </a:r>
            <a:r>
              <a:rPr lang="en-US" sz="2400" dirty="0">
                <a:solidFill>
                  <a:srgbClr val="C00000"/>
                </a:solidFill>
              </a:rPr>
              <a:t>())).start();</a:t>
            </a:r>
          </a:p>
          <a:p>
            <a:pPr lvl="3"/>
            <a:r>
              <a:rPr lang="en-US" sz="2400" dirty="0">
                <a:solidFill>
                  <a:srgbClr val="C00000"/>
                </a:solidFill>
              </a:rPr>
              <a:t>    }</a:t>
            </a:r>
          </a:p>
          <a:p>
            <a:pPr lvl="3"/>
            <a:endParaRPr lang="en-US" sz="2400" dirty="0">
              <a:solidFill>
                <a:srgbClr val="C00000"/>
              </a:solidFill>
            </a:endParaRPr>
          </a:p>
          <a:p>
            <a:pPr lvl="3"/>
            <a:r>
              <a:rPr lang="en-US" sz="2400" dirty="0" smtClean="0">
                <a:solidFill>
                  <a:srgbClr val="C00000"/>
                </a:solidFill>
              </a:rPr>
              <a:t>}</a:t>
            </a:r>
          </a:p>
        </p:txBody>
      </p:sp>
      <p:sp>
        <p:nvSpPr>
          <p:cNvPr id="7" name="TextBox 6"/>
          <p:cNvSpPr txBox="1"/>
          <p:nvPr/>
        </p:nvSpPr>
        <p:spPr>
          <a:xfrm>
            <a:off x="618565" y="5930153"/>
            <a:ext cx="9614647" cy="461665"/>
          </a:xfrm>
          <a:prstGeom prst="rect">
            <a:avLst/>
          </a:prstGeom>
          <a:noFill/>
        </p:spPr>
        <p:txBody>
          <a:bodyPr wrap="square" rtlCol="0">
            <a:spAutoFit/>
          </a:bodyPr>
          <a:lstStyle/>
          <a:p>
            <a:r>
              <a:rPr lang="en-US" sz="2400" dirty="0"/>
              <a:t>Lab18.1: Creating threads using Runnable</a:t>
            </a:r>
          </a:p>
        </p:txBody>
      </p:sp>
    </p:spTree>
    <p:extLst>
      <p:ext uri="{BB962C8B-B14F-4D97-AF65-F5344CB8AC3E}">
        <p14:creationId xmlns:p14="http://schemas.microsoft.com/office/powerpoint/2010/main" val="231333915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6" name="Picture 5"/>
          <p:cNvPicPr>
            <a:picLocks noChangeAspect="1"/>
          </p:cNvPicPr>
          <p:nvPr/>
        </p:nvPicPr>
        <p:blipFill>
          <a:blip r:embed="rId2"/>
          <a:stretch>
            <a:fillRect/>
          </a:stretch>
        </p:blipFill>
        <p:spPr>
          <a:xfrm>
            <a:off x="307974" y="160338"/>
            <a:ext cx="8728449" cy="6553177"/>
          </a:xfrm>
          <a:prstGeom prst="rect">
            <a:avLst/>
          </a:prstGeom>
        </p:spPr>
      </p:pic>
    </p:spTree>
    <p:extLst>
      <p:ext uri="{BB962C8B-B14F-4D97-AF65-F5344CB8AC3E}">
        <p14:creationId xmlns:p14="http://schemas.microsoft.com/office/powerpoint/2010/main" val="369035922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307974" y="284176"/>
            <a:ext cx="8558931" cy="6425906"/>
          </a:xfrm>
          <a:prstGeom prst="rect">
            <a:avLst/>
          </a:prstGeom>
        </p:spPr>
      </p:pic>
    </p:spTree>
    <p:extLst>
      <p:ext uri="{BB962C8B-B14F-4D97-AF65-F5344CB8AC3E}">
        <p14:creationId xmlns:p14="http://schemas.microsoft.com/office/powerpoint/2010/main" val="172330902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55575" y="159741"/>
            <a:ext cx="8827060" cy="6627213"/>
          </a:xfrm>
          <a:prstGeom prst="rect">
            <a:avLst/>
          </a:prstGeom>
        </p:spPr>
      </p:pic>
    </p:spTree>
    <p:extLst>
      <p:ext uri="{BB962C8B-B14F-4D97-AF65-F5344CB8AC3E}">
        <p14:creationId xmlns:p14="http://schemas.microsoft.com/office/powerpoint/2010/main" val="178700997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307975" y="160338"/>
            <a:ext cx="8741896" cy="6563273"/>
          </a:xfrm>
          <a:prstGeom prst="rect">
            <a:avLst/>
          </a:prstGeom>
        </p:spPr>
      </p:pic>
    </p:spTree>
    <p:extLst>
      <p:ext uri="{BB962C8B-B14F-4D97-AF65-F5344CB8AC3E}">
        <p14:creationId xmlns:p14="http://schemas.microsoft.com/office/powerpoint/2010/main" val="174880130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2"/>
          <a:stretch>
            <a:fillRect/>
          </a:stretch>
        </p:blipFill>
        <p:spPr>
          <a:xfrm>
            <a:off x="155575" y="159741"/>
            <a:ext cx="8719484" cy="6546446"/>
          </a:xfrm>
          <a:prstGeom prst="rect">
            <a:avLst/>
          </a:prstGeom>
        </p:spPr>
      </p:pic>
    </p:spTree>
    <p:extLst>
      <p:ext uri="{BB962C8B-B14F-4D97-AF65-F5344CB8AC3E}">
        <p14:creationId xmlns:p14="http://schemas.microsoft.com/office/powerpoint/2010/main" val="389244224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1137556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49083492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50683297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97293073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4" name="AutoShape 8" descr="http://www.penjee.com/programming/wp-content/uploads/2014/05/parameter-vs-argument-diagr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7495504" y="2240924"/>
            <a:ext cx="4456090" cy="400110"/>
          </a:xfrm>
          <a:prstGeom prst="rect">
            <a:avLst/>
          </a:prstGeom>
          <a:noFill/>
        </p:spPr>
        <p:txBody>
          <a:bodyPr wrap="square" rtlCol="0">
            <a:spAutoFit/>
          </a:bodyPr>
          <a:lstStyle/>
          <a:p>
            <a:endParaRPr lang="en-US" sz="2000" u="sng" dirty="0"/>
          </a:p>
        </p:txBody>
      </p:sp>
      <p:sp>
        <p:nvSpPr>
          <p:cNvPr id="5" name="TextBox 4"/>
          <p:cNvSpPr txBox="1"/>
          <p:nvPr/>
        </p:nvSpPr>
        <p:spPr>
          <a:xfrm>
            <a:off x="811369" y="2240924"/>
            <a:ext cx="7959144" cy="435305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38232834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TM03090430[[fn=Banded]]</Template>
  <TotalTime>6894</TotalTime>
  <Words>2222</Words>
  <Application>Microsoft Office PowerPoint</Application>
  <PresentationFormat>Widescreen</PresentationFormat>
  <Paragraphs>578</Paragraphs>
  <Slides>105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105</vt:i4>
      </vt:variant>
    </vt:vector>
  </HeadingPairs>
  <TitlesOfParts>
    <vt:vector size="109" baseType="lpstr">
      <vt:lpstr>Arial</vt:lpstr>
      <vt:lpstr>Corbel</vt:lpstr>
      <vt:lpstr>Wingdings</vt:lpstr>
      <vt:lpstr>Banded</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xcptions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xcptions</vt:lpstr>
      <vt:lpstr>xcptions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exceptions</vt:lpstr>
      <vt:lpstr>Java - miscellaneous</vt:lpstr>
      <vt:lpstr>Java - miscellaneous</vt:lpstr>
      <vt:lpstr>Java - miscellaneous</vt:lpstr>
      <vt:lpstr>Advanced java</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programming fundamentals</dc:title>
  <dc:creator>Nasiruddin.Shaikh</dc:creator>
  <cp:lastModifiedBy>Nasiruddin.Shaikh</cp:lastModifiedBy>
  <cp:revision>1513</cp:revision>
  <dcterms:created xsi:type="dcterms:W3CDTF">2015-08-26T11:57:20Z</dcterms:created>
  <dcterms:modified xsi:type="dcterms:W3CDTF">2015-10-01T11:45:53Z</dcterms:modified>
</cp:coreProperties>
</file>